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media/image13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48"/>
  </p:notesMasterIdLst>
  <p:sldIdLst>
    <p:sldId id="256" r:id="rId4"/>
    <p:sldId id="261" r:id="rId5"/>
    <p:sldId id="264" r:id="rId6"/>
    <p:sldId id="299" r:id="rId7"/>
    <p:sldId id="300" r:id="rId8"/>
    <p:sldId id="301" r:id="rId9"/>
    <p:sldId id="352" r:id="rId10"/>
    <p:sldId id="303" r:id="rId11"/>
    <p:sldId id="304" r:id="rId12"/>
    <p:sldId id="305" r:id="rId13"/>
    <p:sldId id="353" r:id="rId14"/>
    <p:sldId id="306" r:id="rId15"/>
    <p:sldId id="307" r:id="rId16"/>
    <p:sldId id="354" r:id="rId17"/>
    <p:sldId id="308" r:id="rId18"/>
    <p:sldId id="310" r:id="rId19"/>
    <p:sldId id="311" r:id="rId20"/>
    <p:sldId id="313" r:id="rId21"/>
    <p:sldId id="321" r:id="rId22"/>
    <p:sldId id="272" r:id="rId23"/>
    <p:sldId id="324" r:id="rId24"/>
    <p:sldId id="325" r:id="rId25"/>
    <p:sldId id="329" r:id="rId26"/>
    <p:sldId id="326" r:id="rId27"/>
    <p:sldId id="327" r:id="rId28"/>
    <p:sldId id="328" r:id="rId29"/>
    <p:sldId id="355" r:id="rId30"/>
    <p:sldId id="314" r:id="rId31"/>
    <p:sldId id="315" r:id="rId32"/>
    <p:sldId id="356" r:id="rId33"/>
    <p:sldId id="357" r:id="rId34"/>
    <p:sldId id="358" r:id="rId35"/>
    <p:sldId id="359" r:id="rId36"/>
    <p:sldId id="323" r:id="rId37"/>
    <p:sldId id="330" r:id="rId38"/>
    <p:sldId id="331" r:id="rId39"/>
    <p:sldId id="332" r:id="rId40"/>
    <p:sldId id="333" r:id="rId41"/>
    <p:sldId id="341" r:id="rId42"/>
    <p:sldId id="348" r:id="rId43"/>
    <p:sldId id="350" r:id="rId44"/>
    <p:sldId id="360" r:id="rId45"/>
    <p:sldId id="361" r:id="rId46"/>
    <p:sldId id="262" r:id="rId47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B83D00"/>
    <a:srgbClr val="FFCC99"/>
    <a:srgbClr val="CCFFCC"/>
    <a:srgbClr val="69B6CC"/>
    <a:srgbClr val="57A7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24" autoAdjust="0"/>
    <p:restoredTop sz="83333" autoAdjust="0"/>
  </p:normalViewPr>
  <p:slideViewPr>
    <p:cSldViewPr>
      <p:cViewPr varScale="1">
        <p:scale>
          <a:sx n="96" d="100"/>
          <a:sy n="96" d="100"/>
        </p:scale>
        <p:origin x="1262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1764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B428EB-F3A7-4A96-BB1D-43FE156CDB2B}" type="datetimeFigureOut">
              <a:rPr lang="ko-KR" altLang="en-US" smtClean="0"/>
              <a:t>2019-10-27</a:t>
            </a:fld>
            <a:endParaRPr lang="ko-KR" alt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F3882-DEFD-4E72-8E13-72C60FD89A1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6706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F3882-DEFD-4E72-8E13-72C60FD89A16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7767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tận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triển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nhanh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chóng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ứng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tính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ứng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cao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highly functional web applications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lấy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niệm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chẳng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tồn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dịch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tạo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mở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rộng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chiếm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ưu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thế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ngày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nay.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ứng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phục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vụ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chẳng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dịch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vụ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email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đám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mây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Hotmail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hoặc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Gmail,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tận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duyệt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tạo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ứng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email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yêu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đặt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phần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mềm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F3882-DEFD-4E72-8E13-72C60FD89A16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0861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1.Nhanh </a:t>
            </a:r>
            <a:r>
              <a:rPr lang="en-US" altLang="ko-KR" dirty="0" err="1">
                <a:cs typeface="Arial" pitchFamily="34" charset="0"/>
              </a:rPr>
              <a:t>vì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hầu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hết</a:t>
            </a:r>
            <a:r>
              <a:rPr lang="en-US" altLang="ko-KR" dirty="0">
                <a:cs typeface="Arial" pitchFamily="34" charset="0"/>
              </a:rPr>
              <a:t> resources(</a:t>
            </a:r>
            <a:r>
              <a:rPr lang="en-US" altLang="ko-KR" dirty="0" err="1">
                <a:cs typeface="Arial" pitchFamily="34" charset="0"/>
              </a:rPr>
              <a:t>HTML+CSS+Scripts</a:t>
            </a:r>
            <a:r>
              <a:rPr lang="en-US" altLang="ko-KR" dirty="0">
                <a:cs typeface="Arial" pitchFamily="34" charset="0"/>
              </a:rPr>
              <a:t>) </a:t>
            </a:r>
            <a:r>
              <a:rPr lang="en-US" altLang="ko-KR" dirty="0" err="1">
                <a:cs typeface="Arial" pitchFamily="34" charset="0"/>
              </a:rPr>
              <a:t>được</a:t>
            </a:r>
            <a:r>
              <a:rPr lang="en-US" altLang="ko-KR" dirty="0">
                <a:cs typeface="Arial" pitchFamily="34" charset="0"/>
              </a:rPr>
              <a:t> load 1 </a:t>
            </a:r>
            <a:r>
              <a:rPr lang="en-US" altLang="ko-KR" dirty="0" err="1">
                <a:cs typeface="Arial" pitchFamily="34" charset="0"/>
              </a:rPr>
              <a:t>lần</a:t>
            </a:r>
            <a:r>
              <a:rPr lang="en-US" altLang="ko-KR" dirty="0">
                <a:cs typeface="Arial" pitchFamily="34" charset="0"/>
              </a:rPr>
              <a:t>  </a:t>
            </a:r>
            <a:r>
              <a:rPr lang="en-US" altLang="ko-KR" dirty="0" err="1">
                <a:cs typeface="Arial" pitchFamily="34" charset="0"/>
              </a:rPr>
              <a:t>duy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nhất</a:t>
            </a:r>
            <a:r>
              <a:rPr lang="en-US" altLang="ko-KR" dirty="0">
                <a:cs typeface="Arial" pitchFamily="34" charset="0"/>
              </a:rPr>
              <a:t>. </a:t>
            </a:r>
            <a:r>
              <a:rPr lang="en-US" altLang="ko-KR" dirty="0" err="1">
                <a:cs typeface="Arial" pitchFamily="34" charset="0"/>
              </a:rPr>
              <a:t>Chỉ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có</a:t>
            </a:r>
            <a:r>
              <a:rPr lang="en-US" altLang="ko-KR" dirty="0">
                <a:cs typeface="Arial" pitchFamily="34" charset="0"/>
              </a:rPr>
              <a:t> data </a:t>
            </a:r>
            <a:r>
              <a:rPr lang="en-US" altLang="ko-KR" dirty="0" err="1">
                <a:cs typeface="Arial" pitchFamily="34" charset="0"/>
              </a:rPr>
              <a:t>là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được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truyền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đi</a:t>
            </a:r>
            <a:r>
              <a:rPr lang="en-US" altLang="ko-KR" dirty="0">
                <a:cs typeface="Arial" pitchFamily="34" charset="0"/>
              </a:rPr>
              <a:t>  </a:t>
            </a:r>
            <a:r>
              <a:rPr lang="en-US" altLang="ko-KR" dirty="0" err="1">
                <a:cs typeface="Arial" pitchFamily="34" charset="0"/>
              </a:rPr>
              <a:t>nhiều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lần</a:t>
            </a:r>
            <a:r>
              <a:rPr lang="en-US" altLang="ko-KR" dirty="0">
                <a:cs typeface="Arial" pitchFamily="34" charset="0"/>
              </a:rPr>
              <a:t>.</a:t>
            </a:r>
          </a:p>
          <a:p>
            <a:r>
              <a:rPr lang="en-US" dirty="0"/>
              <a:t>4.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Gửi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chỉ</a:t>
            </a:r>
            <a:r>
              <a:rPr lang="en-US" altLang="ko-KR" dirty="0">
                <a:cs typeface="Arial" pitchFamily="34" charset="0"/>
              </a:rPr>
              <a:t> 1 request store  </a:t>
            </a:r>
            <a:r>
              <a:rPr lang="en-US" altLang="ko-KR" dirty="0" err="1">
                <a:cs typeface="Arial" pitchFamily="34" charset="0"/>
              </a:rPr>
              <a:t>hết</a:t>
            </a:r>
            <a:r>
              <a:rPr lang="en-US" altLang="ko-KR" dirty="0">
                <a:cs typeface="Arial" pitchFamily="34" charset="0"/>
              </a:rPr>
              <a:t> data </a:t>
            </a:r>
            <a:r>
              <a:rPr lang="en-US" altLang="ko-KR" dirty="0" err="1">
                <a:cs typeface="Arial" pitchFamily="34" charset="0"/>
              </a:rPr>
              <a:t>và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có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thể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dùng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để</a:t>
            </a:r>
            <a:r>
              <a:rPr lang="en-US" altLang="ko-KR" dirty="0">
                <a:cs typeface="Arial" pitchFamily="34" charset="0"/>
              </a:rPr>
              <a:t> work offline.</a:t>
            </a:r>
          </a:p>
          <a:p>
            <a:r>
              <a:rPr lang="en-US" dirty="0">
                <a:cs typeface="Arial" pitchFamily="34" charset="0"/>
              </a:rPr>
              <a:t>7. </a:t>
            </a:r>
            <a:r>
              <a:rPr lang="en-US" altLang="ko-KR" sz="1200" dirty="0" err="1">
                <a:cs typeface="Arial" pitchFamily="34" charset="0"/>
              </a:rPr>
              <a:t>vì</a:t>
            </a:r>
            <a:r>
              <a:rPr lang="en-US" altLang="ko-KR" sz="1200" dirty="0">
                <a:cs typeface="Arial" pitchFamily="34" charset="0"/>
              </a:rPr>
              <a:t> client framework </a:t>
            </a:r>
            <a:r>
              <a:rPr lang="en-US" altLang="ko-KR" sz="1200" dirty="0" err="1">
                <a:cs typeface="Arial" pitchFamily="34" charset="0"/>
              </a:rPr>
              <a:t>nặng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cần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thiết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để</a:t>
            </a:r>
            <a:r>
              <a:rPr lang="en-US" altLang="ko-KR" sz="1200" dirty="0">
                <a:cs typeface="Arial" pitchFamily="34" charset="0"/>
              </a:rPr>
              <a:t> load </a:t>
            </a:r>
            <a:r>
              <a:rPr lang="en-US" altLang="ko-KR" sz="1200" dirty="0" err="1">
                <a:cs typeface="Arial" pitchFamily="34" charset="0"/>
              </a:rPr>
              <a:t>lên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cho</a:t>
            </a:r>
            <a:r>
              <a:rPr lang="en-US" altLang="ko-KR" sz="1200" dirty="0">
                <a:cs typeface="Arial" pitchFamily="34" charset="0"/>
              </a:rPr>
              <a:t> client.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F3882-DEFD-4E72-8E13-72C60FD89A16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7217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tx1"/>
                </a:solidFill>
              </a:rPr>
              <a:t>những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thông</a:t>
            </a:r>
            <a:r>
              <a:rPr lang="en-US" sz="1200" dirty="0">
                <a:solidFill>
                  <a:schemeClr val="tx1"/>
                </a:solidFill>
              </a:rPr>
              <a:t> tin </a:t>
            </a:r>
            <a:r>
              <a:rPr lang="en-US" sz="1200" dirty="0" err="1">
                <a:solidFill>
                  <a:schemeClr val="tx1"/>
                </a:solidFill>
              </a:rPr>
              <a:t>này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đa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phần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là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văn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bản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và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hình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ảnh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và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không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hỗ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trợ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tương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tác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với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người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dùng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cao</a:t>
            </a:r>
            <a:r>
              <a:rPr lang="en-US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F3882-DEFD-4E72-8E13-72C60FD89A16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9704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tx1"/>
                </a:solidFill>
              </a:rPr>
              <a:t>nghĩa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là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khi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bạn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đăng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nhập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vào</a:t>
            </a:r>
            <a:r>
              <a:rPr lang="en-US" sz="1200" dirty="0">
                <a:solidFill>
                  <a:schemeClr val="tx1"/>
                </a:solidFill>
              </a:rPr>
              <a:t> web, </a:t>
            </a:r>
            <a:r>
              <a:rPr lang="en-US" sz="1200" dirty="0" err="1">
                <a:solidFill>
                  <a:schemeClr val="tx1"/>
                </a:solidFill>
              </a:rPr>
              <a:t>bạn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có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thể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quản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trị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kho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hàng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dirty="0" err="1">
                <a:solidFill>
                  <a:schemeClr val="tx1"/>
                </a:solidFill>
              </a:rPr>
              <a:t>nhân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viên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dirty="0" err="1">
                <a:solidFill>
                  <a:schemeClr val="tx1"/>
                </a:solidFill>
              </a:rPr>
              <a:t>sản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phẩm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và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nhiều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tính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năng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tương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tự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như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một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phần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mềm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máy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tính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thông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thường</a:t>
            </a:r>
            <a:r>
              <a:rPr lang="en-US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F3882-DEFD-4E72-8E13-72C60FD89A16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3602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F3882-DEFD-4E72-8E13-72C60FD89A16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3149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1.</a:t>
            </a:r>
            <a:r>
              <a:rPr lang="en-US" sz="1200" dirty="0"/>
              <a:t> PWAs </a:t>
            </a:r>
            <a:r>
              <a:rPr lang="en-US" sz="1200" dirty="0" err="1"/>
              <a:t>sử</a:t>
            </a:r>
            <a:r>
              <a:rPr lang="en-US" sz="1200" dirty="0"/>
              <a:t> </a:t>
            </a:r>
            <a:r>
              <a:rPr lang="en-US" sz="1200" dirty="0" err="1"/>
              <a:t>dụng</a:t>
            </a:r>
            <a:r>
              <a:rPr lang="en-US" sz="1200" dirty="0"/>
              <a:t> web technologies (HTML, CSS, </a:t>
            </a:r>
            <a:r>
              <a:rPr lang="en-US" sz="1200" dirty="0" err="1"/>
              <a:t>Javascript</a:t>
            </a:r>
            <a:r>
              <a:rPr lang="en-US" sz="1200" dirty="0"/>
              <a:t>) </a:t>
            </a:r>
            <a:r>
              <a:rPr lang="en-US" sz="1200" dirty="0" err="1"/>
              <a:t>như</a:t>
            </a:r>
            <a:r>
              <a:rPr lang="en-US" sz="1200" dirty="0"/>
              <a:t> web app </a:t>
            </a:r>
            <a:r>
              <a:rPr lang="en-US" sz="1200" dirty="0" err="1"/>
              <a:t>thông</a:t>
            </a:r>
            <a:r>
              <a:rPr lang="en-US" sz="1200" dirty="0"/>
              <a:t> </a:t>
            </a:r>
            <a:r>
              <a:rPr lang="en-US" sz="1200" dirty="0" err="1"/>
              <a:t>thường</a:t>
            </a:r>
            <a:r>
              <a:rPr lang="en-US" sz="1200" dirty="0"/>
              <a:t> </a:t>
            </a:r>
            <a:r>
              <a:rPr lang="en-US" sz="1200" dirty="0" err="1"/>
              <a:t>nhưng</a:t>
            </a:r>
            <a:r>
              <a:rPr lang="en-US" sz="1200" dirty="0"/>
              <a:t> </a:t>
            </a:r>
            <a:r>
              <a:rPr lang="en-US" sz="1200" dirty="0" err="1"/>
              <a:t>nó</a:t>
            </a:r>
            <a:r>
              <a:rPr lang="en-US" sz="1200" dirty="0"/>
              <a:t> </a:t>
            </a:r>
            <a:r>
              <a:rPr lang="en-US" sz="1200" dirty="0" err="1"/>
              <a:t>cho</a:t>
            </a:r>
            <a:r>
              <a:rPr lang="en-US" sz="1200" dirty="0"/>
              <a:t> user experience </a:t>
            </a:r>
            <a:r>
              <a:rPr lang="en-US" sz="1200" dirty="0" err="1"/>
              <a:t>mượt</a:t>
            </a:r>
            <a:r>
              <a:rPr lang="en-US" sz="1200" dirty="0"/>
              <a:t> </a:t>
            </a:r>
            <a:r>
              <a:rPr lang="en-US" sz="1200" dirty="0" err="1"/>
              <a:t>mà</a:t>
            </a:r>
            <a:r>
              <a:rPr lang="en-US" sz="1200" dirty="0"/>
              <a:t> </a:t>
            </a:r>
            <a:r>
              <a:rPr lang="en-US" sz="1200" dirty="0" err="1"/>
              <a:t>và</a:t>
            </a:r>
            <a:r>
              <a:rPr lang="en-US" sz="1200" dirty="0"/>
              <a:t> </a:t>
            </a:r>
            <a:r>
              <a:rPr lang="en-US" sz="1200" dirty="0" err="1"/>
              <a:t>tiện</a:t>
            </a:r>
            <a:r>
              <a:rPr lang="en-US" sz="1200" dirty="0"/>
              <a:t> </a:t>
            </a:r>
            <a:r>
              <a:rPr lang="en-US" sz="1200" dirty="0" err="1"/>
              <a:t>lợi</a:t>
            </a:r>
            <a:r>
              <a:rPr lang="en-US" sz="1200" dirty="0"/>
              <a:t> </a:t>
            </a:r>
            <a:r>
              <a:rPr lang="en-US" sz="1200" dirty="0" err="1"/>
              <a:t>như</a:t>
            </a:r>
            <a:r>
              <a:rPr lang="en-US" sz="1200" dirty="0"/>
              <a:t> </a:t>
            </a:r>
            <a:r>
              <a:rPr lang="en-US" sz="1200" dirty="0" err="1"/>
              <a:t>một</a:t>
            </a:r>
            <a:r>
              <a:rPr lang="en-US" sz="1200" dirty="0"/>
              <a:t> native app. </a:t>
            </a:r>
            <a:r>
              <a:rPr lang="en-US" sz="1200" dirty="0" err="1"/>
              <a:t>Đồng</a:t>
            </a:r>
            <a:r>
              <a:rPr lang="en-US" sz="1200" dirty="0"/>
              <a:t> </a:t>
            </a:r>
            <a:r>
              <a:rPr lang="en-US" sz="1200" dirty="0" err="1"/>
              <a:t>thời</a:t>
            </a:r>
            <a:r>
              <a:rPr lang="en-US" sz="1200" dirty="0"/>
              <a:t>, PWAs </a:t>
            </a:r>
            <a:r>
              <a:rPr lang="en-US" sz="1200" dirty="0" err="1"/>
              <a:t>hiện</a:t>
            </a:r>
            <a:r>
              <a:rPr lang="en-US" sz="1200" dirty="0"/>
              <a:t> </a:t>
            </a:r>
            <a:r>
              <a:rPr lang="en-US" sz="1200" dirty="0" err="1"/>
              <a:t>giờ</a:t>
            </a:r>
            <a:r>
              <a:rPr lang="en-US" sz="1200" dirty="0"/>
              <a:t> </a:t>
            </a:r>
            <a:r>
              <a:rPr lang="en-US" sz="1200" dirty="0" err="1"/>
              <a:t>cũng</a:t>
            </a:r>
            <a:r>
              <a:rPr lang="en-US" sz="1200" dirty="0"/>
              <a:t> </a:t>
            </a:r>
            <a:r>
              <a:rPr lang="en-US" sz="1200" dirty="0" err="1"/>
              <a:t>có</a:t>
            </a:r>
            <a:r>
              <a:rPr lang="en-US" sz="1200" dirty="0"/>
              <a:t> access </a:t>
            </a:r>
            <a:r>
              <a:rPr lang="en-US" sz="1200" dirty="0" err="1"/>
              <a:t>tới</a:t>
            </a:r>
            <a:r>
              <a:rPr lang="en-US" sz="1200" dirty="0"/>
              <a:t> </a:t>
            </a:r>
            <a:r>
              <a:rPr lang="en-US" sz="1200" dirty="0" err="1"/>
              <a:t>một</a:t>
            </a:r>
            <a:r>
              <a:rPr lang="en-US" sz="1200" dirty="0"/>
              <a:t> </a:t>
            </a:r>
            <a:r>
              <a:rPr lang="en-US" sz="1200" dirty="0" err="1"/>
              <a:t>số</a:t>
            </a:r>
            <a:r>
              <a:rPr lang="en-US" sz="1200" dirty="0"/>
              <a:t> features </a:t>
            </a:r>
            <a:r>
              <a:rPr lang="en-US" sz="1200" dirty="0" err="1"/>
              <a:t>như</a:t>
            </a:r>
            <a:r>
              <a:rPr lang="en-US" sz="1200" dirty="0"/>
              <a:t> push notifications, camera... </a:t>
            </a:r>
            <a:r>
              <a:rPr lang="en-US" sz="1200" dirty="0" err="1"/>
              <a:t>để</a:t>
            </a:r>
            <a:r>
              <a:rPr lang="en-US" sz="1200" dirty="0"/>
              <a:t> </a:t>
            </a:r>
            <a:r>
              <a:rPr lang="en-US" sz="1200" dirty="0" err="1"/>
              <a:t>hỗ</a:t>
            </a:r>
            <a:r>
              <a:rPr lang="en-US" sz="1200" dirty="0"/>
              <a:t> </a:t>
            </a:r>
            <a:r>
              <a:rPr lang="en-US" sz="1200" dirty="0" err="1"/>
              <a:t>trợ</a:t>
            </a:r>
            <a:r>
              <a:rPr lang="en-US" sz="1200" dirty="0"/>
              <a:t> </a:t>
            </a:r>
            <a:r>
              <a:rPr lang="en-US" sz="1200" dirty="0" err="1"/>
              <a:t>tiện</a:t>
            </a:r>
            <a:r>
              <a:rPr lang="en-US" sz="1200" dirty="0"/>
              <a:t> </a:t>
            </a:r>
            <a:r>
              <a:rPr lang="en-US" sz="1200" dirty="0" err="1"/>
              <a:t>ích</a:t>
            </a:r>
            <a:r>
              <a:rPr lang="en-US" sz="1200" dirty="0"/>
              <a:t> </a:t>
            </a:r>
            <a:r>
              <a:rPr lang="en-US" sz="1200" dirty="0" err="1"/>
              <a:t>sử</a:t>
            </a:r>
            <a:r>
              <a:rPr lang="en-US" sz="1200" dirty="0"/>
              <a:t> </a:t>
            </a:r>
            <a:r>
              <a:rPr lang="en-US" sz="1200" dirty="0" err="1"/>
              <a:t>dụng</a:t>
            </a:r>
            <a:r>
              <a:rPr lang="en-US" sz="12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2.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download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vì</a:t>
            </a:r>
            <a:r>
              <a:rPr lang="en-US" dirty="0"/>
              <a:t> PWAs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browser,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share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link.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PWA </a:t>
            </a:r>
            <a:r>
              <a:rPr lang="en-US" dirty="0" err="1"/>
              <a:t>khi</a:t>
            </a:r>
            <a:r>
              <a:rPr lang="en-US" dirty="0"/>
              <a:t> add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homescreen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 native app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gọn</a:t>
            </a:r>
            <a:r>
              <a:rPr lang="en-US" dirty="0"/>
              <a:t> </a:t>
            </a:r>
            <a:r>
              <a:rPr lang="en-US" dirty="0" err="1"/>
              <a:t>nhẹ</a:t>
            </a:r>
            <a:r>
              <a:rPr lang="en-US" dirty="0"/>
              <a:t>, </a:t>
            </a:r>
            <a:r>
              <a:rPr lang="en-US" dirty="0" err="1"/>
              <a:t>đông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khuyến</a:t>
            </a:r>
            <a:r>
              <a:rPr lang="en-US" dirty="0"/>
              <a:t> </a:t>
            </a:r>
            <a:r>
              <a:rPr lang="en-US" dirty="0" err="1"/>
              <a:t>khích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interaction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web app </a:t>
            </a:r>
            <a:r>
              <a:rPr lang="en-US" dirty="0" err="1"/>
              <a:t>hơn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3. PWA cache data </a:t>
            </a:r>
            <a:r>
              <a:rPr lang="en-US" dirty="0" err="1"/>
              <a:t>và</a:t>
            </a:r>
            <a:r>
              <a:rPr lang="en-US" dirty="0"/>
              <a:t> load text, images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load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-&gt;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đợi</a:t>
            </a:r>
            <a:r>
              <a:rPr lang="en-US" dirty="0"/>
              <a:t>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40%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tắt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website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 load &gt;3s =&gt; </a:t>
            </a:r>
            <a:r>
              <a:rPr lang="en-US" dirty="0" err="1"/>
              <a:t>tăng</a:t>
            </a:r>
            <a:r>
              <a:rPr lang="en-US" dirty="0"/>
              <a:t> engagement </a:t>
            </a:r>
            <a:r>
              <a:rPr lang="en-US" dirty="0" err="1"/>
              <a:t>với</a:t>
            </a:r>
            <a:r>
              <a:rPr lang="en-US" dirty="0"/>
              <a:t> user.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4.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cộng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PWAs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updates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update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server =&gt; </a:t>
            </a:r>
            <a:r>
              <a:rPr lang="en-US" dirty="0" err="1"/>
              <a:t>tiện</a:t>
            </a:r>
            <a:r>
              <a:rPr lang="en-US" dirty="0"/>
              <a:t> </a:t>
            </a:r>
            <a:r>
              <a:rPr lang="en-US" dirty="0" err="1"/>
              <a:t>lợi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user engagement..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5.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submission ở </a:t>
            </a:r>
            <a:r>
              <a:rPr lang="en-US" dirty="0" err="1"/>
              <a:t>appstore</a:t>
            </a:r>
            <a:r>
              <a:rPr lang="en-US" dirty="0"/>
              <a:t> =&gt;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brands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ROI(return on investment)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6. </a:t>
            </a:r>
            <a:r>
              <a:rPr lang="en-US" dirty="0" err="1"/>
              <a:t>Các</a:t>
            </a:r>
            <a:r>
              <a:rPr lang="en-US" dirty="0"/>
              <a:t> elements </a:t>
            </a:r>
            <a:r>
              <a:rPr lang="en-US" dirty="0" err="1"/>
              <a:t>nằm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server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user device (</a:t>
            </a:r>
            <a:r>
              <a:rPr lang="en-US" dirty="0" err="1"/>
              <a:t>trừ</a:t>
            </a:r>
            <a:r>
              <a:rPr lang="en-US" dirty="0"/>
              <a:t> cache)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localstorage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web (5MB) </a:t>
            </a:r>
            <a:r>
              <a:rPr lang="en-US" dirty="0" err="1"/>
              <a:t>trên</a:t>
            </a:r>
            <a:r>
              <a:rPr lang="en-US" dirty="0"/>
              <a:t> device.</a:t>
            </a:r>
          </a:p>
          <a:p>
            <a:pPr lvl="0"/>
            <a:r>
              <a:rPr lang="en-US" dirty="0"/>
              <a:t>7.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ServiceWorkers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HTTPS  </a:t>
            </a:r>
            <a:r>
              <a:rPr lang="en-US" dirty="0" err="1"/>
              <a:t>cho</a:t>
            </a:r>
            <a:r>
              <a:rPr lang="en-US" dirty="0"/>
              <a:t> PWAs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được</a:t>
            </a:r>
            <a:r>
              <a:rPr lang="en-US" dirty="0"/>
              <a:t> offline </a:t>
            </a:r>
            <a:r>
              <a:rPr lang="en-US" dirty="0" err="1"/>
              <a:t>và</a:t>
            </a:r>
            <a:r>
              <a:rPr lang="en-US" dirty="0"/>
              <a:t> secure.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F3882-DEFD-4E72-8E13-72C60FD89A16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0491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79812" y="1923678"/>
            <a:ext cx="3384376" cy="104824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79664" y="3003798"/>
            <a:ext cx="3384376" cy="481178"/>
          </a:xfrm>
          <a:prstGeom prst="rect">
            <a:avLst/>
          </a:prstGeom>
        </p:spPr>
        <p:txBody>
          <a:bodyPr anchor="ctr"/>
          <a:lstStyle>
            <a:lvl1pPr mar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sp>
        <p:nvSpPr>
          <p:cNvPr id="3" name="Oval 2"/>
          <p:cNvSpPr/>
          <p:nvPr userDrawn="1"/>
        </p:nvSpPr>
        <p:spPr>
          <a:xfrm>
            <a:off x="2979198" y="996200"/>
            <a:ext cx="3240360" cy="3240360"/>
          </a:xfrm>
          <a:prstGeom prst="ellipse">
            <a:avLst/>
          </a:prstGeom>
          <a:noFill/>
          <a:ln w="158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483768" y="303498"/>
            <a:ext cx="1944216" cy="45365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6775" y="303498"/>
            <a:ext cx="1944216" cy="45365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0389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247964" y="339502"/>
            <a:ext cx="1944216" cy="44644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444448" y="2774906"/>
            <a:ext cx="2304016" cy="20290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5536" y="2774906"/>
            <a:ext cx="3600160" cy="20290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96812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 userDrawn="1"/>
        </p:nvSpPr>
        <p:spPr>
          <a:xfrm rot="10800000">
            <a:off x="6804000" y="1"/>
            <a:ext cx="2340000" cy="234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424595" y="286544"/>
            <a:ext cx="2160000" cy="216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260726" y="1476772"/>
            <a:ext cx="2160000" cy="216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424595" y="2662808"/>
            <a:ext cx="2160000" cy="216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588464" y="1476772"/>
            <a:ext cx="2160000" cy="216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Right Triangle 13"/>
          <p:cNvSpPr/>
          <p:nvPr userDrawn="1"/>
        </p:nvSpPr>
        <p:spPr>
          <a:xfrm>
            <a:off x="0" y="2803500"/>
            <a:ext cx="2340000" cy="234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10269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591944" y="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752184" y="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6912424" y="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2591944" y="340472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4752184" y="340472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6912424" y="340472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563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2787774"/>
            <a:ext cx="9144000" cy="23557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095375"/>
            <a:ext cx="6011911" cy="305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283453" y="1491630"/>
            <a:ext cx="2834003" cy="2114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64934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D:\KBM-정애\014-Fullppt\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86352"/>
            <a:ext cx="3672408" cy="366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71161" y="1446782"/>
            <a:ext cx="3325137" cy="23237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3377124" y="506011"/>
            <a:ext cx="2376264" cy="4104459"/>
            <a:chOff x="2627784" y="1825002"/>
            <a:chExt cx="1198166" cy="2069560"/>
          </a:xfrm>
        </p:grpSpPr>
        <p:sp>
          <p:nvSpPr>
            <p:cNvPr id="7" name="Rounded Rectangle 6"/>
            <p:cNvSpPr/>
            <p:nvPr/>
          </p:nvSpPr>
          <p:spPr>
            <a:xfrm>
              <a:off x="2627784" y="1825002"/>
              <a:ext cx="1198166" cy="206956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155241" y="1922844"/>
              <a:ext cx="143251" cy="27666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168829" y="3704452"/>
              <a:ext cx="116076" cy="127684"/>
              <a:chOff x="2453209" y="5151638"/>
              <a:chExt cx="191820" cy="211002"/>
            </a:xfrm>
          </p:grpSpPr>
          <p:sp>
            <p:nvSpPr>
              <p:cNvPr id="12" name="Oval 11"/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Rounded Rectangle 12"/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1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526032" y="843558"/>
            <a:ext cx="2091935" cy="32985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55545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843808" y="0"/>
            <a:ext cx="6300192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2843808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2622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67544" y="0"/>
            <a:ext cx="3312368" cy="13476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67544" y="3795886"/>
            <a:ext cx="3312368" cy="13476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467544" y="1491630"/>
            <a:ext cx="3312368" cy="2160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24153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rgbClr val="57A7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75634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35169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2" descr="G:\002-KIMS BUSINESS\007-02-Googleslidesppt\02-GSppt-Contents-Kim\20170429\02-\item0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5" y="357831"/>
            <a:ext cx="3101574" cy="341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3"/>
          <p:cNvSpPr/>
          <p:nvPr userDrawn="1"/>
        </p:nvSpPr>
        <p:spPr>
          <a:xfrm rot="2539017">
            <a:off x="-150396" y="312859"/>
            <a:ext cx="1311499" cy="276834"/>
          </a:xfrm>
          <a:custGeom>
            <a:avLst/>
            <a:gdLst/>
            <a:ahLst/>
            <a:cxnLst/>
            <a:rect l="l" t="t" r="r" b="b"/>
            <a:pathLst>
              <a:path w="1311499" h="276834">
                <a:moveTo>
                  <a:pt x="0" y="168822"/>
                </a:moveTo>
                <a:lnTo>
                  <a:pt x="1257493" y="168822"/>
                </a:lnTo>
                <a:cubicBezTo>
                  <a:pt x="1287320" y="168822"/>
                  <a:pt x="1311499" y="193001"/>
                  <a:pt x="1311499" y="222828"/>
                </a:cubicBezTo>
                <a:cubicBezTo>
                  <a:pt x="1311499" y="252655"/>
                  <a:pt x="1287320" y="276834"/>
                  <a:pt x="1257493" y="276834"/>
                </a:cubicBezTo>
                <a:lnTo>
                  <a:pt x="98341" y="276834"/>
                </a:lnTo>
                <a:close/>
                <a:moveTo>
                  <a:pt x="13263" y="108012"/>
                </a:moveTo>
                <a:lnTo>
                  <a:pt x="131896" y="0"/>
                </a:lnTo>
                <a:lnTo>
                  <a:pt x="990679" y="0"/>
                </a:lnTo>
                <a:cubicBezTo>
                  <a:pt x="1020506" y="0"/>
                  <a:pt x="1044685" y="24179"/>
                  <a:pt x="1044685" y="54006"/>
                </a:cubicBezTo>
                <a:cubicBezTo>
                  <a:pt x="1044685" y="83833"/>
                  <a:pt x="1020506" y="108012"/>
                  <a:pt x="990679" y="108012"/>
                </a:cubicBezTo>
                <a:close/>
              </a:path>
            </a:pathLst>
          </a:cu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7"/>
          <p:cNvSpPr/>
          <p:nvPr userDrawn="1"/>
        </p:nvSpPr>
        <p:spPr>
          <a:xfrm rot="2539017">
            <a:off x="7980742" y="4555158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07904" y="2253238"/>
            <a:ext cx="5436096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07904" y="2726814"/>
            <a:ext cx="543609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1359273" y="1356135"/>
            <a:ext cx="2420639" cy="2425386"/>
            <a:chOff x="894913" y="1065128"/>
            <a:chExt cx="2420639" cy="2425386"/>
          </a:xfrm>
        </p:grpSpPr>
        <p:pic>
          <p:nvPicPr>
            <p:cNvPr id="5" name="Picture 4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4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004758">
              <a:off x="963129" y="1820488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569023">
              <a:off x="1645526" y="1354124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Oval 6"/>
            <p:cNvSpPr/>
            <p:nvPr/>
          </p:nvSpPr>
          <p:spPr>
            <a:xfrm>
              <a:off x="1115616" y="1539635"/>
              <a:ext cx="1616891" cy="16168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4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4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475233">
              <a:off x="894913" y="1065128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731636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07904" y="2253238"/>
            <a:ext cx="5436096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07904" y="2726814"/>
            <a:ext cx="543609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1359273" y="1356135"/>
            <a:ext cx="2420639" cy="2425386"/>
            <a:chOff x="894913" y="1065128"/>
            <a:chExt cx="2420639" cy="2425386"/>
          </a:xfrm>
        </p:grpSpPr>
        <p:pic>
          <p:nvPicPr>
            <p:cNvPr id="5" name="Picture 4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4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004758">
              <a:off x="963129" y="1820488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569023">
              <a:off x="1645526" y="1354124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Oval 6"/>
            <p:cNvSpPr/>
            <p:nvPr/>
          </p:nvSpPr>
          <p:spPr>
            <a:xfrm>
              <a:off x="1115616" y="1539635"/>
              <a:ext cx="1616891" cy="16168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4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4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475233">
              <a:off x="894913" y="1065128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d Slide Layout">
    <p:bg>
      <p:bgPr>
        <a:solidFill>
          <a:srgbClr val="57A7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3"/>
          <p:cNvSpPr/>
          <p:nvPr userDrawn="1"/>
        </p:nvSpPr>
        <p:spPr>
          <a:xfrm rot="2539017">
            <a:off x="-150396" y="312859"/>
            <a:ext cx="1311499" cy="276834"/>
          </a:xfrm>
          <a:custGeom>
            <a:avLst/>
            <a:gdLst/>
            <a:ahLst/>
            <a:cxnLst/>
            <a:rect l="l" t="t" r="r" b="b"/>
            <a:pathLst>
              <a:path w="1311499" h="276834">
                <a:moveTo>
                  <a:pt x="0" y="168822"/>
                </a:moveTo>
                <a:lnTo>
                  <a:pt x="1257493" y="168822"/>
                </a:lnTo>
                <a:cubicBezTo>
                  <a:pt x="1287320" y="168822"/>
                  <a:pt x="1311499" y="193001"/>
                  <a:pt x="1311499" y="222828"/>
                </a:cubicBezTo>
                <a:cubicBezTo>
                  <a:pt x="1311499" y="252655"/>
                  <a:pt x="1287320" y="276834"/>
                  <a:pt x="1257493" y="276834"/>
                </a:cubicBezTo>
                <a:lnTo>
                  <a:pt x="98341" y="276834"/>
                </a:lnTo>
                <a:close/>
                <a:moveTo>
                  <a:pt x="13263" y="108012"/>
                </a:moveTo>
                <a:lnTo>
                  <a:pt x="131896" y="0"/>
                </a:lnTo>
                <a:lnTo>
                  <a:pt x="990679" y="0"/>
                </a:lnTo>
                <a:cubicBezTo>
                  <a:pt x="1020506" y="0"/>
                  <a:pt x="1044685" y="24179"/>
                  <a:pt x="1044685" y="54006"/>
                </a:cubicBezTo>
                <a:cubicBezTo>
                  <a:pt x="1044685" y="83833"/>
                  <a:pt x="1020506" y="108012"/>
                  <a:pt x="990679" y="108012"/>
                </a:cubicBezTo>
                <a:close/>
              </a:path>
            </a:pathLst>
          </a:cu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7"/>
          <p:cNvSpPr/>
          <p:nvPr userDrawn="1"/>
        </p:nvSpPr>
        <p:spPr>
          <a:xfrm rot="2539017">
            <a:off x="7980742" y="4555158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2691166" y="319499"/>
            <a:ext cx="4378671" cy="4443349"/>
            <a:chOff x="2987824" y="255370"/>
            <a:chExt cx="3658591" cy="3712633"/>
          </a:xfrm>
        </p:grpSpPr>
        <p:sp>
          <p:nvSpPr>
            <p:cNvPr id="16" name="Rounded Rectangle 7"/>
            <p:cNvSpPr/>
            <p:nvPr userDrawn="1"/>
          </p:nvSpPr>
          <p:spPr>
            <a:xfrm rot="2743412">
              <a:off x="2570129" y="839249"/>
              <a:ext cx="1479455" cy="311698"/>
            </a:xfrm>
            <a:custGeom>
              <a:avLst/>
              <a:gdLst/>
              <a:ahLst/>
              <a:cxnLst/>
              <a:rect l="l" t="t" r="r" b="b"/>
              <a:pathLst>
                <a:path w="1313980" h="276835">
                  <a:moveTo>
                    <a:pt x="282631" y="184641"/>
                  </a:moveTo>
                  <a:cubicBezTo>
                    <a:pt x="292404" y="174868"/>
                    <a:pt x="305907" y="168823"/>
                    <a:pt x="320820" y="168822"/>
                  </a:cubicBezTo>
                  <a:lnTo>
                    <a:pt x="1281494" y="168822"/>
                  </a:lnTo>
                  <a:lnTo>
                    <a:pt x="1162861" y="276834"/>
                  </a:lnTo>
                  <a:lnTo>
                    <a:pt x="320820" y="276835"/>
                  </a:lnTo>
                  <a:cubicBezTo>
                    <a:pt x="290992" y="276835"/>
                    <a:pt x="266814" y="252656"/>
                    <a:pt x="266814" y="222829"/>
                  </a:cubicBezTo>
                  <a:cubicBezTo>
                    <a:pt x="266814" y="207915"/>
                    <a:pt x="272859" y="194413"/>
                    <a:pt x="282631" y="184641"/>
                  </a:cubicBezTo>
                  <a:close/>
                  <a:moveTo>
                    <a:pt x="15817" y="15819"/>
                  </a:moveTo>
                  <a:cubicBezTo>
                    <a:pt x="25590" y="6046"/>
                    <a:pt x="39091" y="1"/>
                    <a:pt x="54005" y="1"/>
                  </a:cubicBezTo>
                  <a:lnTo>
                    <a:pt x="1215638" y="0"/>
                  </a:lnTo>
                  <a:lnTo>
                    <a:pt x="1313980" y="108013"/>
                  </a:lnTo>
                  <a:lnTo>
                    <a:pt x="54005" y="108013"/>
                  </a:lnTo>
                  <a:cubicBezTo>
                    <a:pt x="24178" y="108013"/>
                    <a:pt x="0" y="83834"/>
                    <a:pt x="0" y="54007"/>
                  </a:cubicBezTo>
                  <a:cubicBezTo>
                    <a:pt x="0" y="39093"/>
                    <a:pt x="6044" y="25592"/>
                    <a:pt x="15817" y="15819"/>
                  </a:cubicBezTo>
                  <a:close/>
                </a:path>
              </a:pathLst>
            </a:custGeom>
            <a:solidFill>
              <a:schemeClr val="bg1"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ounded Rectangle 3"/>
            <p:cNvSpPr/>
            <p:nvPr userDrawn="1"/>
          </p:nvSpPr>
          <p:spPr>
            <a:xfrm rot="2588287">
              <a:off x="4911045" y="3207276"/>
              <a:ext cx="1476662" cy="311697"/>
            </a:xfrm>
            <a:custGeom>
              <a:avLst/>
              <a:gdLst/>
              <a:ahLst/>
              <a:cxnLst/>
              <a:rect l="l" t="t" r="r" b="b"/>
              <a:pathLst>
                <a:path w="1311499" h="276834">
                  <a:moveTo>
                    <a:pt x="0" y="168822"/>
                  </a:moveTo>
                  <a:lnTo>
                    <a:pt x="1257493" y="168822"/>
                  </a:lnTo>
                  <a:cubicBezTo>
                    <a:pt x="1287320" y="168822"/>
                    <a:pt x="1311499" y="193001"/>
                    <a:pt x="1311499" y="222828"/>
                  </a:cubicBezTo>
                  <a:cubicBezTo>
                    <a:pt x="1311499" y="252655"/>
                    <a:pt x="1287320" y="276834"/>
                    <a:pt x="1257493" y="276834"/>
                  </a:cubicBezTo>
                  <a:lnTo>
                    <a:pt x="98341" y="276834"/>
                  </a:lnTo>
                  <a:close/>
                  <a:moveTo>
                    <a:pt x="13263" y="108012"/>
                  </a:moveTo>
                  <a:lnTo>
                    <a:pt x="131896" y="0"/>
                  </a:lnTo>
                  <a:lnTo>
                    <a:pt x="990679" y="0"/>
                  </a:lnTo>
                  <a:cubicBezTo>
                    <a:pt x="1020506" y="0"/>
                    <a:pt x="1044685" y="24179"/>
                    <a:pt x="1044685" y="54006"/>
                  </a:cubicBezTo>
                  <a:cubicBezTo>
                    <a:pt x="1044685" y="83833"/>
                    <a:pt x="1020506" y="108012"/>
                    <a:pt x="990679" y="108012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" name="Group 6"/>
            <p:cNvGrpSpPr/>
            <p:nvPr userDrawn="1"/>
          </p:nvGrpSpPr>
          <p:grpSpPr>
            <a:xfrm>
              <a:off x="2987824" y="302237"/>
              <a:ext cx="3658591" cy="3665766"/>
              <a:chOff x="894913" y="1065128"/>
              <a:chExt cx="2420639" cy="2425386"/>
            </a:xfrm>
          </p:grpSpPr>
          <p:pic>
            <p:nvPicPr>
              <p:cNvPr id="8" name="Picture 7" descr="G:\002-KIMS BUSINESS\007-02-Googleslidesppt\02-GSppt-Contents-Kim\20170429\02-\item0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4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004758">
                <a:off x="963129" y="1820488"/>
                <a:ext cx="1630218" cy="1709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 descr="G:\002-KIMS BUSINESS\007-02-Googleslidesppt\02-GSppt-Contents-Kim\20170429\02-\item02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569023">
                <a:off x="1645526" y="1354124"/>
                <a:ext cx="1630218" cy="1709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Oval 11"/>
              <p:cNvSpPr/>
              <p:nvPr/>
            </p:nvSpPr>
            <p:spPr>
              <a:xfrm>
                <a:off x="1115616" y="1539635"/>
                <a:ext cx="1616891" cy="161689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" name="Picture 4" descr="G:\002-KIMS BUSINESS\007-02-Googleslidesppt\02-GSppt-Contents-Kim\20170429\02-\item0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4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3475233">
                <a:off x="894913" y="1065128"/>
                <a:ext cx="1630218" cy="1709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Oval 18"/>
            <p:cNvSpPr/>
            <p:nvPr userDrawn="1"/>
          </p:nvSpPr>
          <p:spPr>
            <a:xfrm>
              <a:off x="3452395" y="1155308"/>
              <a:ext cx="2188355" cy="2188355"/>
            </a:xfrm>
            <a:prstGeom prst="ellipse">
              <a:avLst/>
            </a:prstGeom>
            <a:noFill/>
            <a:ln w="15875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392288" y="2283718"/>
            <a:ext cx="235942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92140" y="2859781"/>
            <a:ext cx="2359424" cy="57606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21661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694627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882047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99542"/>
            <a:ext cx="882047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845489-B228-40CA-99BD-CBA41EE6F99E}"/>
              </a:ext>
            </a:extLst>
          </p:cNvPr>
          <p:cNvSpPr/>
          <p:nvPr userDrawn="1"/>
        </p:nvSpPr>
        <p:spPr>
          <a:xfrm>
            <a:off x="0" y="1059582"/>
            <a:ext cx="9144000" cy="40839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19672" y="123478"/>
            <a:ext cx="752432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19672" y="699542"/>
            <a:ext cx="752432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74184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3888" y="627534"/>
            <a:ext cx="1296144" cy="129614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3563888" y="2031690"/>
            <a:ext cx="1296144" cy="129614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563888" y="3435846"/>
            <a:ext cx="1296144" cy="129614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6077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t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4002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52" r:id="rId3"/>
    <p:sldLayoutId id="2147483660" r:id="rId4"/>
    <p:sldLayoutId id="2147483662" r:id="rId5"/>
    <p:sldLayoutId id="2147483665" r:id="rId6"/>
    <p:sldLayoutId id="2147483666" r:id="rId7"/>
    <p:sldLayoutId id="2147483663" r:id="rId8"/>
    <p:sldLayoutId id="2147483664" r:id="rId9"/>
    <p:sldLayoutId id="2147483667" r:id="rId10"/>
    <p:sldLayoutId id="2147483668" r:id="rId11"/>
    <p:sldLayoutId id="2147483655" r:id="rId12"/>
    <p:sldLayoutId id="2147483669" r:id="rId13"/>
    <p:sldLayoutId id="2147483670" r:id="rId14"/>
    <p:sldLayoutId id="2147483671" r:id="rId15"/>
    <p:sldLayoutId id="2147483656" r:id="rId16"/>
    <p:sldLayoutId id="2147483674" r:id="rId1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sithumboldt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://pierrehermenicolasbuffe.com/en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7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p4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275856" y="1347614"/>
            <a:ext cx="2700300" cy="1368152"/>
          </a:xfrm>
        </p:spPr>
        <p:txBody>
          <a:bodyPr/>
          <a:lstStyle/>
          <a:p>
            <a:pPr lvl="0"/>
            <a:r>
              <a:rPr lang="en-US" altLang="ko-KR" dirty="0">
                <a:solidFill>
                  <a:srgbClr val="57A7BD"/>
                </a:solidFill>
                <a:ea typeface="맑은 고딕" pitchFamily="50" charset="-127"/>
              </a:rPr>
              <a:t>Web Application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7FEF68-ACF5-42B5-BAF3-F3606C7CEAC9}"/>
              </a:ext>
            </a:extLst>
          </p:cNvPr>
          <p:cNvSpPr txBox="1"/>
          <p:nvPr/>
        </p:nvSpPr>
        <p:spPr>
          <a:xfrm>
            <a:off x="3491880" y="2715766"/>
            <a:ext cx="21602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3200" dirty="0" err="1">
                <a:solidFill>
                  <a:schemeClr val="accent5">
                    <a:lumMod val="60000"/>
                    <a:lumOff val="40000"/>
                  </a:schemeClr>
                </a:solidFill>
                <a:ea typeface="맑은 고딕" pitchFamily="50" charset="-127"/>
              </a:rPr>
              <a:t>Ứng</a:t>
            </a:r>
            <a:r>
              <a:rPr lang="en-US" altLang="ko-KR" sz="3200" dirty="0">
                <a:solidFill>
                  <a:schemeClr val="accent5">
                    <a:lumMod val="60000"/>
                    <a:lumOff val="40000"/>
                  </a:schemeClr>
                </a:solidFill>
                <a:ea typeface="맑은 고딕" pitchFamily="50" charset="-127"/>
              </a:rPr>
              <a:t> </a:t>
            </a:r>
            <a:r>
              <a:rPr lang="en-US" altLang="ko-KR" sz="3200" dirty="0" err="1">
                <a:solidFill>
                  <a:schemeClr val="accent5">
                    <a:lumMod val="60000"/>
                    <a:lumOff val="40000"/>
                  </a:schemeClr>
                </a:solidFill>
                <a:ea typeface="맑은 고딕" pitchFamily="50" charset="-127"/>
              </a:rPr>
              <a:t>dụng</a:t>
            </a:r>
            <a:r>
              <a:rPr lang="en-US" altLang="ko-KR" sz="3200" dirty="0">
                <a:solidFill>
                  <a:schemeClr val="accent5">
                    <a:lumMod val="60000"/>
                    <a:lumOff val="40000"/>
                  </a:schemeClr>
                </a:solidFill>
                <a:ea typeface="맑은 고딕" pitchFamily="50" charset="-127"/>
              </a:rPr>
              <a:t> </a:t>
            </a:r>
          </a:p>
          <a:p>
            <a:pPr lvl="0" algn="ctr"/>
            <a:r>
              <a:rPr lang="en-US" altLang="ko-KR" sz="3200" dirty="0">
                <a:solidFill>
                  <a:schemeClr val="accent5">
                    <a:lumMod val="60000"/>
                    <a:lumOff val="40000"/>
                  </a:schemeClr>
                </a:solidFill>
                <a:ea typeface="맑은 고딕" pitchFamily="50" charset="-127"/>
              </a:rPr>
              <a:t>web</a:t>
            </a:r>
            <a:endParaRPr lang="en-US" sz="3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1C2DEC-632E-4E14-9C55-B09156E0175D}"/>
              </a:ext>
            </a:extLst>
          </p:cNvPr>
          <p:cNvSpPr txBox="1"/>
          <p:nvPr/>
        </p:nvSpPr>
        <p:spPr>
          <a:xfrm>
            <a:off x="-36512" y="53211"/>
            <a:ext cx="4536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</a:rPr>
              <a:t>Nguyễn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Thị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Tuyết</a:t>
            </a:r>
            <a:r>
              <a:rPr lang="en-US" dirty="0">
                <a:solidFill>
                  <a:schemeClr val="bg1"/>
                </a:solidFill>
              </a:rPr>
              <a:t> Nhung_16520899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</a:rPr>
              <a:t>Nguyễn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Vân</a:t>
            </a:r>
            <a:r>
              <a:rPr lang="en-US" dirty="0">
                <a:solidFill>
                  <a:schemeClr val="bg1"/>
                </a:solidFill>
              </a:rPr>
              <a:t> Ph</a:t>
            </a:r>
            <a:r>
              <a:rPr lang="vi-VN" dirty="0">
                <a:solidFill>
                  <a:schemeClr val="bg1"/>
                </a:solidFill>
              </a:rPr>
              <a:t>ư</a:t>
            </a:r>
            <a:r>
              <a:rPr lang="en-US" dirty="0" err="1">
                <a:solidFill>
                  <a:schemeClr val="bg1"/>
                </a:solidFill>
              </a:rPr>
              <a:t>ợng</a:t>
            </a:r>
            <a:r>
              <a:rPr lang="en-US" dirty="0">
                <a:solidFill>
                  <a:schemeClr val="bg1"/>
                </a:solidFill>
              </a:rPr>
              <a:t> Anh_ 17520247</a:t>
            </a: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altLang="ko-KR" sz="4000" b="1" dirty="0">
                <a:solidFill>
                  <a:srgbClr val="990000"/>
                </a:solidFill>
                <a:latin typeface="+mn-lt"/>
              </a:rPr>
              <a:t>Single page application</a:t>
            </a:r>
            <a:endParaRPr lang="ko-KR" altLang="en-US" sz="4000" b="1" dirty="0">
              <a:solidFill>
                <a:srgbClr val="990000"/>
              </a:solidFill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7504" y="1059582"/>
            <a:ext cx="8820472" cy="223224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 algn="l" latinLnBrk="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/>
                </a:solidFill>
                <a:ea typeface="+mj-ea"/>
                <a:cs typeface="+mj-cs"/>
              </a:rPr>
              <a:t>Single page application (SPA) </a:t>
            </a:r>
            <a:r>
              <a:rPr lang="en-US" altLang="ko-KR" sz="2800" dirty="0" err="1">
                <a:solidFill>
                  <a:schemeClr val="tx1"/>
                </a:solidFill>
                <a:ea typeface="+mj-ea"/>
                <a:cs typeface="+mj-cs"/>
              </a:rPr>
              <a:t>là</a:t>
            </a:r>
            <a:r>
              <a:rPr lang="en-US" altLang="ko-KR" sz="2800" dirty="0">
                <a:solidFill>
                  <a:schemeClr val="tx1"/>
                </a:solidFill>
                <a:ea typeface="+mj-ea"/>
                <a:cs typeface="+mj-cs"/>
              </a:rPr>
              <a:t>  app </a:t>
            </a:r>
            <a:r>
              <a:rPr lang="en-US" altLang="ko-KR" sz="2800" dirty="0" err="1">
                <a:solidFill>
                  <a:schemeClr val="tx1"/>
                </a:solidFill>
                <a:ea typeface="+mj-ea"/>
                <a:cs typeface="+mj-cs"/>
              </a:rPr>
              <a:t>hoạt</a:t>
            </a:r>
            <a:r>
              <a:rPr lang="en-US" altLang="ko-KR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altLang="ko-KR" sz="2800" dirty="0" err="1">
                <a:solidFill>
                  <a:schemeClr val="tx1"/>
                </a:solidFill>
                <a:ea typeface="+mj-ea"/>
                <a:cs typeface="+mj-cs"/>
              </a:rPr>
              <a:t>động</a:t>
            </a:r>
            <a:r>
              <a:rPr lang="en-US" altLang="ko-KR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altLang="ko-KR" sz="2800" dirty="0" err="1">
                <a:solidFill>
                  <a:schemeClr val="tx1"/>
                </a:solidFill>
                <a:ea typeface="+mj-ea"/>
                <a:cs typeface="+mj-cs"/>
              </a:rPr>
              <a:t>trong</a:t>
            </a:r>
            <a:r>
              <a:rPr lang="en-US" altLang="ko-KR" sz="2800" dirty="0">
                <a:solidFill>
                  <a:schemeClr val="tx1"/>
                </a:solidFill>
                <a:ea typeface="+mj-ea"/>
                <a:cs typeface="+mj-cs"/>
              </a:rPr>
              <a:t> browser </a:t>
            </a:r>
            <a:r>
              <a:rPr lang="en-US" altLang="ko-KR" sz="2800" dirty="0" err="1">
                <a:solidFill>
                  <a:schemeClr val="tx1"/>
                </a:solidFill>
                <a:ea typeface="+mj-ea"/>
                <a:cs typeface="+mj-cs"/>
              </a:rPr>
              <a:t>mà</a:t>
            </a:r>
            <a:r>
              <a:rPr lang="en-US" altLang="ko-KR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altLang="ko-KR" sz="2800" dirty="0" err="1">
                <a:solidFill>
                  <a:schemeClr val="tx1"/>
                </a:solidFill>
                <a:ea typeface="+mj-ea"/>
                <a:cs typeface="+mj-cs"/>
              </a:rPr>
              <a:t>không</a:t>
            </a:r>
            <a:r>
              <a:rPr lang="en-US" altLang="ko-KR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altLang="ko-KR" sz="2800" dirty="0" err="1">
                <a:solidFill>
                  <a:schemeClr val="tx1"/>
                </a:solidFill>
                <a:ea typeface="+mj-ea"/>
                <a:cs typeface="+mj-cs"/>
              </a:rPr>
              <a:t>yêu</a:t>
            </a:r>
            <a:r>
              <a:rPr lang="en-US" altLang="ko-KR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altLang="ko-KR" sz="2800" dirty="0" err="1">
                <a:solidFill>
                  <a:schemeClr val="tx1"/>
                </a:solidFill>
                <a:ea typeface="+mj-ea"/>
                <a:cs typeface="+mj-cs"/>
              </a:rPr>
              <a:t>cầu</a:t>
            </a:r>
            <a:r>
              <a:rPr lang="en-US" altLang="ko-KR" sz="2800" dirty="0">
                <a:solidFill>
                  <a:schemeClr val="tx1"/>
                </a:solidFill>
                <a:ea typeface="+mj-ea"/>
                <a:cs typeface="+mj-cs"/>
              </a:rPr>
              <a:t> reload </a:t>
            </a:r>
            <a:r>
              <a:rPr lang="en-US" altLang="ko-KR" sz="2800" dirty="0" err="1">
                <a:solidFill>
                  <a:schemeClr val="tx1"/>
                </a:solidFill>
                <a:ea typeface="+mj-ea"/>
                <a:cs typeface="+mj-cs"/>
              </a:rPr>
              <a:t>trong</a:t>
            </a:r>
            <a:r>
              <a:rPr lang="en-US" altLang="ko-KR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altLang="ko-KR" sz="2800" dirty="0" err="1">
                <a:solidFill>
                  <a:schemeClr val="tx1"/>
                </a:solidFill>
                <a:ea typeface="+mj-ea"/>
                <a:cs typeface="+mj-cs"/>
              </a:rPr>
              <a:t>quá</a:t>
            </a:r>
            <a:r>
              <a:rPr lang="en-US" altLang="ko-KR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altLang="ko-KR" sz="2800" dirty="0" err="1">
                <a:solidFill>
                  <a:schemeClr val="tx1"/>
                </a:solidFill>
                <a:ea typeface="+mj-ea"/>
                <a:cs typeface="+mj-cs"/>
              </a:rPr>
              <a:t>trình</a:t>
            </a:r>
            <a:r>
              <a:rPr lang="en-US" altLang="ko-KR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altLang="ko-KR" sz="2800" dirty="0" err="1">
                <a:solidFill>
                  <a:schemeClr val="tx1"/>
                </a:solidFill>
                <a:ea typeface="+mj-ea"/>
                <a:cs typeface="+mj-cs"/>
              </a:rPr>
              <a:t>sử</a:t>
            </a:r>
            <a:r>
              <a:rPr lang="en-US" altLang="ko-KR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altLang="ko-KR" sz="2800" dirty="0" err="1">
                <a:solidFill>
                  <a:schemeClr val="tx1"/>
                </a:solidFill>
                <a:ea typeface="+mj-ea"/>
                <a:cs typeface="+mj-cs"/>
              </a:rPr>
              <a:t>dụng</a:t>
            </a:r>
            <a:r>
              <a:rPr lang="en-US" altLang="ko-KR" sz="2800" dirty="0">
                <a:solidFill>
                  <a:schemeClr val="tx1"/>
                </a:solidFill>
                <a:ea typeface="+mj-ea"/>
                <a:cs typeface="+mj-cs"/>
              </a:rPr>
              <a:t>.</a:t>
            </a:r>
          </a:p>
          <a:p>
            <a:pPr marL="457200" indent="-457200" algn="l" latinLnBrk="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/>
              </a:solidFill>
              <a:ea typeface="+mj-ea"/>
              <a:cs typeface="+mj-cs"/>
            </a:endParaRPr>
          </a:p>
          <a:p>
            <a:pPr marL="457200" indent="-457200" algn="l" latinLnBrk="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800" dirty="0" err="1">
                <a:solidFill>
                  <a:schemeClr val="tx1"/>
                </a:solidFill>
                <a:ea typeface="+mj-ea"/>
                <a:cs typeface="+mj-cs"/>
              </a:rPr>
              <a:t>Trong</a:t>
            </a:r>
            <a:r>
              <a:rPr lang="en-US" altLang="ko-KR" sz="2800" dirty="0">
                <a:solidFill>
                  <a:schemeClr val="tx1"/>
                </a:solidFill>
                <a:ea typeface="+mj-ea"/>
                <a:cs typeface="+mj-cs"/>
              </a:rPr>
              <a:t> SPA </a:t>
            </a:r>
            <a:r>
              <a:rPr lang="en-US" altLang="ko-KR" sz="2800" dirty="0" err="1">
                <a:solidFill>
                  <a:schemeClr val="tx1"/>
                </a:solidFill>
                <a:ea typeface="+mj-ea"/>
                <a:cs typeface="+mj-cs"/>
              </a:rPr>
              <a:t>thì</a:t>
            </a:r>
            <a:r>
              <a:rPr lang="en-US" altLang="ko-KR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altLang="ko-KR" sz="2800" dirty="0" err="1">
                <a:solidFill>
                  <a:schemeClr val="tx1"/>
                </a:solidFill>
                <a:ea typeface="+mj-ea"/>
                <a:cs typeface="+mj-cs"/>
              </a:rPr>
              <a:t>tất</a:t>
            </a:r>
            <a:r>
              <a:rPr lang="en-US" altLang="ko-KR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altLang="ko-KR" sz="2800" dirty="0" err="1">
                <a:solidFill>
                  <a:schemeClr val="tx1"/>
                </a:solidFill>
                <a:ea typeface="+mj-ea"/>
                <a:cs typeface="+mj-cs"/>
              </a:rPr>
              <a:t>cả</a:t>
            </a:r>
            <a:r>
              <a:rPr lang="en-US" altLang="ko-KR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altLang="ko-KR" sz="2800" dirty="0" err="1">
                <a:solidFill>
                  <a:schemeClr val="tx1"/>
                </a:solidFill>
                <a:ea typeface="+mj-ea"/>
                <a:cs typeface="+mj-cs"/>
              </a:rPr>
              <a:t>dữ</a:t>
            </a:r>
            <a:r>
              <a:rPr lang="en-US" altLang="ko-KR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altLang="ko-KR" sz="2800" dirty="0" err="1">
                <a:solidFill>
                  <a:schemeClr val="tx1"/>
                </a:solidFill>
                <a:ea typeface="+mj-ea"/>
                <a:cs typeface="+mj-cs"/>
              </a:rPr>
              <a:t>liệu</a:t>
            </a:r>
            <a:r>
              <a:rPr lang="en-US" altLang="ko-KR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altLang="ko-KR" sz="2800" dirty="0" err="1">
                <a:solidFill>
                  <a:schemeClr val="tx1"/>
                </a:solidFill>
                <a:ea typeface="+mj-ea"/>
                <a:cs typeface="+mj-cs"/>
              </a:rPr>
              <a:t>cần</a:t>
            </a:r>
            <a:r>
              <a:rPr lang="en-US" altLang="ko-KR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altLang="ko-KR" sz="2800" dirty="0" err="1">
                <a:solidFill>
                  <a:schemeClr val="tx1"/>
                </a:solidFill>
                <a:ea typeface="+mj-ea"/>
                <a:cs typeface="+mj-cs"/>
              </a:rPr>
              <a:t>thiết</a:t>
            </a:r>
            <a:r>
              <a:rPr lang="en-US" altLang="ko-KR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altLang="ko-KR" sz="2800" dirty="0" err="1">
                <a:solidFill>
                  <a:schemeClr val="tx1"/>
                </a:solidFill>
                <a:ea typeface="+mj-ea"/>
                <a:cs typeface="+mj-cs"/>
              </a:rPr>
              <a:t>đều</a:t>
            </a:r>
            <a:r>
              <a:rPr lang="en-US" altLang="ko-KR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altLang="ko-KR" sz="2800" dirty="0" err="1">
                <a:solidFill>
                  <a:schemeClr val="tx1"/>
                </a:solidFill>
                <a:ea typeface="+mj-ea"/>
                <a:cs typeface="+mj-cs"/>
              </a:rPr>
              <a:t>được</a:t>
            </a:r>
            <a:r>
              <a:rPr lang="en-US" altLang="ko-KR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altLang="ko-KR" sz="2800" dirty="0" err="1">
                <a:solidFill>
                  <a:schemeClr val="tx1"/>
                </a:solidFill>
                <a:ea typeface="+mj-ea"/>
                <a:cs typeface="+mj-cs"/>
              </a:rPr>
              <a:t>lấy</a:t>
            </a:r>
            <a:r>
              <a:rPr lang="en-US" altLang="ko-KR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altLang="ko-KR" sz="2800" dirty="0" err="1">
                <a:solidFill>
                  <a:schemeClr val="tx1"/>
                </a:solidFill>
                <a:ea typeface="+mj-ea"/>
                <a:cs typeface="+mj-cs"/>
              </a:rPr>
              <a:t>trong</a:t>
            </a:r>
            <a:r>
              <a:rPr lang="en-US" altLang="ko-KR" sz="2800" dirty="0">
                <a:solidFill>
                  <a:schemeClr val="tx1"/>
                </a:solidFill>
                <a:ea typeface="+mj-ea"/>
                <a:cs typeface="+mj-cs"/>
              </a:rPr>
              <a:t> single page load.</a:t>
            </a:r>
          </a:p>
          <a:p>
            <a:pPr marL="457200" indent="-457200" algn="l" latinLnBrk="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/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0860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8" y="123478"/>
            <a:ext cx="8568952" cy="576064"/>
          </a:xfrm>
        </p:spPr>
        <p:txBody>
          <a:bodyPr/>
          <a:lstStyle/>
          <a:p>
            <a:pPr algn="ctr"/>
            <a:r>
              <a:rPr lang="en-US" altLang="ko-KR" sz="4000" b="1" dirty="0">
                <a:solidFill>
                  <a:srgbClr val="990000"/>
                </a:solidFill>
                <a:latin typeface="+mn-lt"/>
              </a:rPr>
              <a:t>Single page application</a:t>
            </a:r>
            <a:endParaRPr lang="ko-KR" altLang="en-US" sz="4000" b="1" dirty="0">
              <a:solidFill>
                <a:srgbClr val="990000"/>
              </a:solidFill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79512" y="1203598"/>
            <a:ext cx="8820472" cy="2376264"/>
          </a:xfrm>
        </p:spPr>
        <p:txBody>
          <a:bodyPr anchor="t"/>
          <a:lstStyle/>
          <a:p>
            <a:pPr marL="342900" lvl="0" indent="-342900" algn="l">
              <a:buFont typeface="Arial" pitchFamily="34" charset="0"/>
              <a:buChar char="•"/>
            </a:pPr>
            <a:r>
              <a:rPr lang="en-US" altLang="ko-KR" sz="2800" dirty="0">
                <a:solidFill>
                  <a:schemeClr val="tx1"/>
                </a:solidFill>
              </a:rPr>
              <a:t>SPA </a:t>
            </a:r>
            <a:r>
              <a:rPr lang="en-US" altLang="ko-KR" sz="2800" dirty="0" err="1">
                <a:solidFill>
                  <a:schemeClr val="tx1"/>
                </a:solidFill>
              </a:rPr>
              <a:t>được</a:t>
            </a:r>
            <a:r>
              <a:rPr lang="en-US" altLang="ko-KR" sz="2800" dirty="0">
                <a:solidFill>
                  <a:schemeClr val="tx1"/>
                </a:solidFill>
              </a:rPr>
              <a:t> </a:t>
            </a:r>
            <a:r>
              <a:rPr lang="en-US" altLang="ko-KR" sz="2800" dirty="0" err="1">
                <a:solidFill>
                  <a:schemeClr val="tx1"/>
                </a:solidFill>
              </a:rPr>
              <a:t>xây</a:t>
            </a:r>
            <a:r>
              <a:rPr lang="en-US" altLang="ko-KR" sz="2800" dirty="0">
                <a:solidFill>
                  <a:schemeClr val="tx1"/>
                </a:solidFill>
              </a:rPr>
              <a:t> </a:t>
            </a:r>
            <a:r>
              <a:rPr lang="en-US" altLang="ko-KR" sz="2800" dirty="0" err="1">
                <a:solidFill>
                  <a:schemeClr val="tx1"/>
                </a:solidFill>
              </a:rPr>
              <a:t>dựng</a:t>
            </a:r>
            <a:r>
              <a:rPr lang="en-US" altLang="ko-KR" sz="2800" dirty="0">
                <a:solidFill>
                  <a:schemeClr val="tx1"/>
                </a:solidFill>
              </a:rPr>
              <a:t> </a:t>
            </a:r>
            <a:r>
              <a:rPr lang="en-US" altLang="ko-KR" sz="2800" dirty="0" err="1">
                <a:solidFill>
                  <a:schemeClr val="tx1"/>
                </a:solidFill>
              </a:rPr>
              <a:t>dựa</a:t>
            </a:r>
            <a:r>
              <a:rPr lang="en-US" altLang="ko-KR" sz="2800" dirty="0">
                <a:solidFill>
                  <a:schemeClr val="tx1"/>
                </a:solidFill>
              </a:rPr>
              <a:t> </a:t>
            </a:r>
            <a:r>
              <a:rPr lang="en-US" altLang="ko-KR" sz="2800" dirty="0" err="1">
                <a:solidFill>
                  <a:schemeClr val="tx1"/>
                </a:solidFill>
              </a:rPr>
              <a:t>trên</a:t>
            </a:r>
            <a:r>
              <a:rPr lang="en-US" altLang="ko-KR" sz="2800" dirty="0">
                <a:solidFill>
                  <a:schemeClr val="tx1"/>
                </a:solidFill>
              </a:rPr>
              <a:t> </a:t>
            </a:r>
            <a:r>
              <a:rPr lang="en-US" altLang="ko-KR" sz="2800" dirty="0" err="1">
                <a:solidFill>
                  <a:schemeClr val="tx1"/>
                </a:solidFill>
              </a:rPr>
              <a:t>Javascript</a:t>
            </a:r>
            <a:r>
              <a:rPr lang="en-US" altLang="ko-KR" sz="2800" dirty="0">
                <a:solidFill>
                  <a:schemeClr val="tx1"/>
                </a:solidFill>
              </a:rPr>
              <a:t> </a:t>
            </a:r>
            <a:r>
              <a:rPr lang="en-US" altLang="ko-KR" sz="2800" dirty="0" err="1">
                <a:solidFill>
                  <a:schemeClr val="tx1"/>
                </a:solidFill>
              </a:rPr>
              <a:t>và</a:t>
            </a:r>
            <a:r>
              <a:rPr lang="en-US" altLang="ko-KR" sz="2800" dirty="0">
                <a:solidFill>
                  <a:schemeClr val="tx1"/>
                </a:solidFill>
              </a:rPr>
              <a:t> </a:t>
            </a:r>
            <a:r>
              <a:rPr lang="en-US" altLang="ko-KR" sz="2800" dirty="0" err="1">
                <a:solidFill>
                  <a:schemeClr val="tx1"/>
                </a:solidFill>
              </a:rPr>
              <a:t>sử</a:t>
            </a:r>
            <a:r>
              <a:rPr lang="en-US" altLang="ko-KR" sz="2800" dirty="0">
                <a:solidFill>
                  <a:schemeClr val="tx1"/>
                </a:solidFill>
              </a:rPr>
              <a:t> </a:t>
            </a:r>
            <a:r>
              <a:rPr lang="en-US" altLang="ko-KR" sz="2800" dirty="0" err="1">
                <a:solidFill>
                  <a:schemeClr val="tx1"/>
                </a:solidFill>
              </a:rPr>
              <a:t>dụng</a:t>
            </a:r>
            <a:r>
              <a:rPr lang="en-US" altLang="ko-KR" sz="2800" dirty="0">
                <a:solidFill>
                  <a:schemeClr val="tx1"/>
                </a:solidFill>
              </a:rPr>
              <a:t> </a:t>
            </a:r>
            <a:r>
              <a:rPr lang="en-US" altLang="ko-KR" sz="2800" dirty="0" err="1">
                <a:solidFill>
                  <a:schemeClr val="tx1"/>
                </a:solidFill>
              </a:rPr>
              <a:t>những</a:t>
            </a:r>
            <a:r>
              <a:rPr lang="en-US" altLang="ko-KR" sz="2800" dirty="0">
                <a:solidFill>
                  <a:schemeClr val="tx1"/>
                </a:solidFill>
              </a:rPr>
              <a:t> </a:t>
            </a:r>
            <a:r>
              <a:rPr lang="en-US" altLang="ko-KR" sz="2800" dirty="0" err="1">
                <a:solidFill>
                  <a:schemeClr val="tx1"/>
                </a:solidFill>
              </a:rPr>
              <a:t>Javascript</a:t>
            </a:r>
            <a:r>
              <a:rPr lang="en-US" altLang="ko-KR" sz="2800" dirty="0">
                <a:solidFill>
                  <a:schemeClr val="tx1"/>
                </a:solidFill>
              </a:rPr>
              <a:t> frameworks </a:t>
            </a:r>
            <a:r>
              <a:rPr lang="en-US" altLang="ko-KR" sz="2800" dirty="0" err="1">
                <a:solidFill>
                  <a:schemeClr val="tx1"/>
                </a:solidFill>
              </a:rPr>
              <a:t>như</a:t>
            </a:r>
            <a:r>
              <a:rPr lang="en-US" altLang="ko-KR" sz="2800" dirty="0">
                <a:solidFill>
                  <a:schemeClr val="tx1"/>
                </a:solidFill>
              </a:rPr>
              <a:t> AngularJS, Ember.js, Meteor.js…</a:t>
            </a:r>
          </a:p>
          <a:p>
            <a:pPr marL="342900" lvl="0" indent="-342900" algn="l">
              <a:buFont typeface="Arial" pitchFamily="34" charset="0"/>
              <a:buChar char="•"/>
            </a:pPr>
            <a:r>
              <a:rPr lang="en-US" altLang="ko-KR" sz="2800" dirty="0">
                <a:solidFill>
                  <a:schemeClr val="tx1"/>
                </a:solidFill>
              </a:rPr>
              <a:t>SPA </a:t>
            </a:r>
            <a:r>
              <a:rPr lang="en-US" altLang="ko-KR" sz="2800" dirty="0" err="1">
                <a:solidFill>
                  <a:schemeClr val="tx1"/>
                </a:solidFill>
              </a:rPr>
              <a:t>cho</a:t>
            </a:r>
            <a:r>
              <a:rPr lang="en-US" altLang="ko-KR" sz="2800" dirty="0">
                <a:solidFill>
                  <a:schemeClr val="tx1"/>
                </a:solidFill>
              </a:rPr>
              <a:t> </a:t>
            </a:r>
            <a:r>
              <a:rPr lang="en-US" altLang="ko-KR" sz="2800" dirty="0" err="1">
                <a:solidFill>
                  <a:schemeClr val="tx1"/>
                </a:solidFill>
              </a:rPr>
              <a:t>người</a:t>
            </a:r>
            <a:r>
              <a:rPr lang="en-US" altLang="ko-KR" sz="2800" dirty="0">
                <a:solidFill>
                  <a:schemeClr val="tx1"/>
                </a:solidFill>
              </a:rPr>
              <a:t> </a:t>
            </a:r>
            <a:r>
              <a:rPr lang="en-US" altLang="ko-KR" sz="2800" dirty="0" err="1">
                <a:solidFill>
                  <a:schemeClr val="tx1"/>
                </a:solidFill>
              </a:rPr>
              <a:t>dùng</a:t>
            </a:r>
            <a:r>
              <a:rPr lang="en-US" altLang="ko-KR" sz="2800" dirty="0">
                <a:solidFill>
                  <a:schemeClr val="tx1"/>
                </a:solidFill>
              </a:rPr>
              <a:t> </a:t>
            </a:r>
            <a:r>
              <a:rPr lang="en-US" altLang="ko-KR" sz="2800" dirty="0" err="1">
                <a:solidFill>
                  <a:schemeClr val="tx1"/>
                </a:solidFill>
              </a:rPr>
              <a:t>trải</a:t>
            </a:r>
            <a:r>
              <a:rPr lang="en-US" altLang="ko-KR" sz="2800" dirty="0">
                <a:solidFill>
                  <a:schemeClr val="tx1"/>
                </a:solidFill>
              </a:rPr>
              <a:t> </a:t>
            </a:r>
            <a:r>
              <a:rPr lang="en-US" altLang="ko-KR" sz="2800" dirty="0" err="1">
                <a:solidFill>
                  <a:schemeClr val="tx1"/>
                </a:solidFill>
              </a:rPr>
              <a:t>nghiệm</a:t>
            </a:r>
            <a:r>
              <a:rPr lang="en-US" altLang="ko-KR" sz="2800" dirty="0">
                <a:solidFill>
                  <a:schemeClr val="tx1"/>
                </a:solidFill>
              </a:rPr>
              <a:t> </a:t>
            </a:r>
            <a:r>
              <a:rPr lang="en-US" altLang="ko-KR" sz="2800" dirty="0" err="1">
                <a:solidFill>
                  <a:schemeClr val="tx1"/>
                </a:solidFill>
              </a:rPr>
              <a:t>thoải</a:t>
            </a:r>
            <a:r>
              <a:rPr lang="en-US" altLang="ko-KR" sz="2800" dirty="0">
                <a:solidFill>
                  <a:schemeClr val="tx1"/>
                </a:solidFill>
              </a:rPr>
              <a:t> </a:t>
            </a:r>
            <a:r>
              <a:rPr lang="en-US" altLang="ko-KR" sz="2800" dirty="0" err="1">
                <a:solidFill>
                  <a:schemeClr val="tx1"/>
                </a:solidFill>
              </a:rPr>
              <a:t>mái</a:t>
            </a:r>
            <a:r>
              <a:rPr lang="en-US" altLang="ko-KR" sz="2800" dirty="0">
                <a:solidFill>
                  <a:schemeClr val="tx1"/>
                </a:solidFill>
              </a:rPr>
              <a:t> </a:t>
            </a:r>
            <a:r>
              <a:rPr lang="en-US" altLang="ko-KR" sz="2800" dirty="0" err="1">
                <a:solidFill>
                  <a:schemeClr val="tx1"/>
                </a:solidFill>
              </a:rPr>
              <a:t>trong</a:t>
            </a:r>
            <a:r>
              <a:rPr lang="en-US" altLang="ko-KR" sz="2800" dirty="0">
                <a:solidFill>
                  <a:schemeClr val="tx1"/>
                </a:solidFill>
              </a:rPr>
              <a:t> 1 page </a:t>
            </a:r>
            <a:r>
              <a:rPr lang="en-US" altLang="ko-KR" sz="2800" dirty="0" err="1">
                <a:solidFill>
                  <a:schemeClr val="tx1"/>
                </a:solidFill>
              </a:rPr>
              <a:t>duy</a:t>
            </a:r>
            <a:r>
              <a:rPr lang="en-US" altLang="ko-KR" sz="2800" dirty="0">
                <a:solidFill>
                  <a:schemeClr val="tx1"/>
                </a:solidFill>
              </a:rPr>
              <a:t> </a:t>
            </a:r>
            <a:r>
              <a:rPr lang="en-US" altLang="ko-KR" sz="2800" dirty="0" err="1">
                <a:solidFill>
                  <a:schemeClr val="tx1"/>
                </a:solidFill>
              </a:rPr>
              <a:t>nhất</a:t>
            </a:r>
            <a:r>
              <a:rPr lang="en-US" altLang="ko-KR" sz="28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4A30D5-A043-4AFF-B016-ADC34C21AF2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" t="4856" r="-1183" b="22000"/>
          <a:stretch/>
        </p:blipFill>
        <p:spPr>
          <a:xfrm>
            <a:off x="1835696" y="3579862"/>
            <a:ext cx="5943600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80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002390" y="1541083"/>
            <a:ext cx="3958180" cy="2246769"/>
          </a:xfrm>
          <a:prstGeom prst="rect">
            <a:avLst/>
          </a:prstGeom>
          <a:solidFill>
            <a:srgbClr val="69B6CC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2800" dirty="0" err="1">
                <a:cs typeface="Arial" pitchFamily="34" charset="0"/>
              </a:rPr>
              <a:t>Bảo</a:t>
            </a:r>
            <a:r>
              <a:rPr lang="en-US" altLang="ko-KR" sz="2800" dirty="0">
                <a:cs typeface="Arial" pitchFamily="34" charset="0"/>
              </a:rPr>
              <a:t> </a:t>
            </a:r>
            <a:r>
              <a:rPr lang="en-US" altLang="ko-KR" sz="2800" dirty="0" err="1">
                <a:cs typeface="Arial" pitchFamily="34" charset="0"/>
              </a:rPr>
              <a:t>mật</a:t>
            </a:r>
            <a:r>
              <a:rPr lang="en-US" altLang="ko-KR" sz="2800" dirty="0">
                <a:cs typeface="Arial" pitchFamily="34" charset="0"/>
              </a:rPr>
              <a:t> </a:t>
            </a:r>
            <a:r>
              <a:rPr lang="en-US" altLang="ko-KR" sz="2800" dirty="0" err="1">
                <a:cs typeface="Arial" pitchFamily="34" charset="0"/>
              </a:rPr>
              <a:t>kém</a:t>
            </a:r>
            <a:endParaRPr lang="en-US" altLang="ko-KR" sz="2800" dirty="0">
              <a:cs typeface="Arial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2800" dirty="0">
                <a:cs typeface="Arial" pitchFamily="34" charset="0"/>
              </a:rPr>
              <a:t>Memory leak </a:t>
            </a:r>
            <a:r>
              <a:rPr lang="en-US" altLang="ko-KR" sz="2800" dirty="0" err="1">
                <a:cs typeface="Arial" pitchFamily="34" charset="0"/>
              </a:rPr>
              <a:t>trong</a:t>
            </a:r>
            <a:r>
              <a:rPr lang="en-US" altLang="ko-KR" sz="2800" dirty="0">
                <a:cs typeface="Arial" pitchFamily="34" charset="0"/>
              </a:rPr>
              <a:t> </a:t>
            </a:r>
            <a:r>
              <a:rPr lang="en-US" altLang="ko-KR" sz="2800" dirty="0" err="1">
                <a:cs typeface="Arial" pitchFamily="34" charset="0"/>
              </a:rPr>
              <a:t>Javascript</a:t>
            </a:r>
            <a:r>
              <a:rPr lang="en-US" altLang="ko-KR" sz="2800" dirty="0">
                <a:cs typeface="Arial" pitchFamily="34" charset="0"/>
              </a:rPr>
              <a:t> </a:t>
            </a:r>
            <a:r>
              <a:rPr lang="en-US" altLang="ko-KR" sz="2800" dirty="0" err="1">
                <a:cs typeface="Arial" pitchFamily="34" charset="0"/>
              </a:rPr>
              <a:t>có</a:t>
            </a:r>
            <a:r>
              <a:rPr lang="en-US" altLang="ko-KR" sz="2800" dirty="0">
                <a:cs typeface="Arial" pitchFamily="34" charset="0"/>
              </a:rPr>
              <a:t> </a:t>
            </a:r>
            <a:r>
              <a:rPr lang="en-US" altLang="ko-KR" sz="2800" dirty="0" err="1">
                <a:cs typeface="Arial" pitchFamily="34" charset="0"/>
              </a:rPr>
              <a:t>thể</a:t>
            </a:r>
            <a:r>
              <a:rPr lang="en-US" altLang="ko-KR" sz="2800" dirty="0">
                <a:cs typeface="Arial" pitchFamily="34" charset="0"/>
              </a:rPr>
              <a:t> </a:t>
            </a:r>
            <a:r>
              <a:rPr lang="en-US" altLang="ko-KR" sz="2800" dirty="0" err="1">
                <a:cs typeface="Arial" pitchFamily="34" charset="0"/>
              </a:rPr>
              <a:t>làm</a:t>
            </a:r>
            <a:r>
              <a:rPr lang="en-US" altLang="ko-KR" sz="2800" dirty="0">
                <a:cs typeface="Arial" pitchFamily="34" charset="0"/>
              </a:rPr>
              <a:t> </a:t>
            </a:r>
            <a:r>
              <a:rPr lang="en-US" altLang="ko-KR" sz="2800" dirty="0" err="1">
                <a:cs typeface="Arial" pitchFamily="34" charset="0"/>
              </a:rPr>
              <a:t>hệ</a:t>
            </a:r>
            <a:r>
              <a:rPr lang="en-US" altLang="ko-KR" sz="2800" dirty="0">
                <a:cs typeface="Arial" pitchFamily="34" charset="0"/>
              </a:rPr>
              <a:t> </a:t>
            </a:r>
            <a:r>
              <a:rPr lang="en-US" altLang="ko-KR" sz="2800" dirty="0" err="1">
                <a:cs typeface="Arial" pitchFamily="34" charset="0"/>
              </a:rPr>
              <a:t>thống</a:t>
            </a:r>
            <a:r>
              <a:rPr lang="en-US" altLang="ko-KR" sz="2800" dirty="0">
                <a:cs typeface="Arial" pitchFamily="34" charset="0"/>
              </a:rPr>
              <a:t> </a:t>
            </a:r>
            <a:r>
              <a:rPr lang="en-US" altLang="ko-KR" sz="2800" dirty="0" err="1">
                <a:cs typeface="Arial" pitchFamily="34" charset="0"/>
              </a:rPr>
              <a:t>chậm</a:t>
            </a:r>
            <a:r>
              <a:rPr lang="en-US" altLang="ko-KR" sz="2800" dirty="0">
                <a:cs typeface="Arial" pitchFamily="34" charset="0"/>
              </a:rPr>
              <a:t> </a:t>
            </a:r>
            <a:r>
              <a:rPr lang="en-US" altLang="ko-KR" sz="2800" dirty="0" err="1">
                <a:cs typeface="Arial" pitchFamily="34" charset="0"/>
              </a:rPr>
              <a:t>lại</a:t>
            </a:r>
            <a:r>
              <a:rPr lang="en-US" altLang="ko-KR" sz="2800" dirty="0">
                <a:cs typeface="Arial" pitchFamily="34" charset="0"/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2800" dirty="0">
                <a:cs typeface="Arial" pitchFamily="34" charset="0"/>
              </a:rPr>
              <a:t>SPA download </a:t>
            </a:r>
            <a:r>
              <a:rPr lang="en-US" altLang="ko-KR" sz="2800" dirty="0" err="1">
                <a:cs typeface="Arial" pitchFamily="34" charset="0"/>
              </a:rPr>
              <a:t>chậm</a:t>
            </a:r>
            <a:endParaRPr lang="en-US" altLang="ko-KR" sz="2800" dirty="0">
              <a:cs typeface="Arial" pitchFamily="34" charset="0"/>
            </a:endParaRPr>
          </a:p>
        </p:txBody>
      </p:sp>
      <p:sp>
        <p:nvSpPr>
          <p:cNvPr id="17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altLang="ko-KR" sz="4000" b="1" dirty="0">
                <a:solidFill>
                  <a:srgbClr val="990000"/>
                </a:solidFill>
                <a:latin typeface="+mn-lt"/>
              </a:rPr>
              <a:t>Single</a:t>
            </a:r>
            <a:r>
              <a:rPr lang="en-US" altLang="ko-KR" b="1" dirty="0">
                <a:solidFill>
                  <a:srgbClr val="990000"/>
                </a:solidFill>
                <a:latin typeface="+mn-lt"/>
              </a:rPr>
              <a:t> page application</a:t>
            </a:r>
            <a:endParaRPr lang="ko-KR" altLang="en-US" b="1" dirty="0">
              <a:solidFill>
                <a:srgbClr val="990000"/>
              </a:solidFill>
              <a:latin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430" y="1480592"/>
            <a:ext cx="4676602" cy="3539430"/>
          </a:xfrm>
          <a:prstGeom prst="rect">
            <a:avLst/>
          </a:prstGeom>
          <a:solidFill>
            <a:srgbClr val="69B6CC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2800" dirty="0" err="1">
                <a:cs typeface="Arial" pitchFamily="34" charset="0"/>
              </a:rPr>
              <a:t>Nhanh</a:t>
            </a:r>
            <a:r>
              <a:rPr lang="en-US" altLang="ko-KR" sz="2800" dirty="0">
                <a:cs typeface="Arial" pitchFamily="34" charset="0"/>
              </a:rPr>
              <a:t>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2800" dirty="0" err="1">
                <a:cs typeface="Arial" pitchFamily="34" charset="0"/>
              </a:rPr>
              <a:t>Khi</a:t>
            </a:r>
            <a:r>
              <a:rPr lang="en-US" altLang="ko-KR" sz="2800" dirty="0">
                <a:cs typeface="Arial" pitchFamily="34" charset="0"/>
              </a:rPr>
              <a:t> </a:t>
            </a:r>
            <a:r>
              <a:rPr lang="en-US" altLang="ko-KR" sz="2800" dirty="0" err="1">
                <a:cs typeface="Arial" pitchFamily="34" charset="0"/>
              </a:rPr>
              <a:t>làm</a:t>
            </a:r>
            <a:r>
              <a:rPr lang="en-US" altLang="ko-KR" sz="2800" dirty="0">
                <a:cs typeface="Arial" pitchFamily="34" charset="0"/>
              </a:rPr>
              <a:t> </a:t>
            </a:r>
            <a:r>
              <a:rPr lang="en-US" altLang="ko-KR" sz="2800" dirty="0" err="1">
                <a:cs typeface="Arial" pitchFamily="34" charset="0"/>
              </a:rPr>
              <a:t>lại</a:t>
            </a:r>
            <a:r>
              <a:rPr lang="en-US" altLang="ko-KR" sz="2800" dirty="0">
                <a:cs typeface="Arial" pitchFamily="34" charset="0"/>
              </a:rPr>
              <a:t> mobile application </a:t>
            </a:r>
            <a:r>
              <a:rPr lang="en-US" altLang="ko-KR" sz="2800" dirty="0" err="1">
                <a:cs typeface="Arial" pitchFamily="34" charset="0"/>
              </a:rPr>
              <a:t>có</a:t>
            </a:r>
            <a:r>
              <a:rPr lang="en-US" altLang="ko-KR" sz="2800" dirty="0">
                <a:cs typeface="Arial" pitchFamily="34" charset="0"/>
              </a:rPr>
              <a:t> </a:t>
            </a:r>
            <a:r>
              <a:rPr lang="en-US" altLang="ko-KR" sz="2800" dirty="0" err="1">
                <a:cs typeface="Arial" pitchFamily="34" charset="0"/>
              </a:rPr>
              <a:t>thể</a:t>
            </a:r>
            <a:r>
              <a:rPr lang="en-US" altLang="ko-KR" sz="2800" dirty="0">
                <a:cs typeface="Arial" pitchFamily="34" charset="0"/>
              </a:rPr>
              <a:t> </a:t>
            </a:r>
            <a:r>
              <a:rPr lang="en-US" altLang="ko-KR" sz="2800" dirty="0" err="1">
                <a:cs typeface="Arial" pitchFamily="34" charset="0"/>
              </a:rPr>
              <a:t>dùng</a:t>
            </a:r>
            <a:r>
              <a:rPr lang="en-US" altLang="ko-KR" sz="2800" dirty="0">
                <a:cs typeface="Arial" pitchFamily="34" charset="0"/>
              </a:rPr>
              <a:t> </a:t>
            </a:r>
            <a:r>
              <a:rPr lang="en-US" altLang="ko-KR" sz="2800" dirty="0" err="1">
                <a:cs typeface="Arial" pitchFamily="34" charset="0"/>
              </a:rPr>
              <a:t>lại</a:t>
            </a:r>
            <a:r>
              <a:rPr lang="en-US" altLang="ko-KR" sz="2800" dirty="0">
                <a:cs typeface="Arial" pitchFamily="34" charset="0"/>
              </a:rPr>
              <a:t> backend code.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2800" dirty="0" err="1">
                <a:cs typeface="Arial" pitchFamily="34" charset="0"/>
              </a:rPr>
              <a:t>Không</a:t>
            </a:r>
            <a:r>
              <a:rPr lang="en-US" altLang="ko-KR" sz="2800" dirty="0">
                <a:cs typeface="Arial" pitchFamily="34" charset="0"/>
              </a:rPr>
              <a:t> </a:t>
            </a:r>
            <a:r>
              <a:rPr lang="en-US" altLang="ko-KR" sz="2800" dirty="0" err="1">
                <a:cs typeface="Arial" pitchFamily="34" charset="0"/>
              </a:rPr>
              <a:t>cần</a:t>
            </a:r>
            <a:r>
              <a:rPr lang="en-US" altLang="ko-KR" sz="2800" dirty="0">
                <a:cs typeface="Arial" pitchFamily="34" charset="0"/>
              </a:rPr>
              <a:t> </a:t>
            </a:r>
            <a:r>
              <a:rPr lang="en-US" altLang="ko-KR" sz="2800" dirty="0" err="1">
                <a:cs typeface="Arial" pitchFamily="34" charset="0"/>
              </a:rPr>
              <a:t>viết</a:t>
            </a:r>
            <a:r>
              <a:rPr lang="en-US" altLang="ko-KR" sz="2800" dirty="0">
                <a:cs typeface="Arial" pitchFamily="34" charset="0"/>
              </a:rPr>
              <a:t> code </a:t>
            </a:r>
            <a:r>
              <a:rPr lang="en-US" altLang="ko-KR" sz="2800" dirty="0" err="1">
                <a:cs typeface="Arial" pitchFamily="34" charset="0"/>
              </a:rPr>
              <a:t>để</a:t>
            </a:r>
            <a:r>
              <a:rPr lang="en-US" altLang="ko-KR" sz="2800" dirty="0">
                <a:cs typeface="Arial" pitchFamily="34" charset="0"/>
              </a:rPr>
              <a:t> render page </a:t>
            </a:r>
            <a:r>
              <a:rPr lang="en-US" altLang="ko-KR" sz="2800" dirty="0" err="1">
                <a:cs typeface="Arial" pitchFamily="34" charset="0"/>
              </a:rPr>
              <a:t>lên</a:t>
            </a:r>
            <a:r>
              <a:rPr lang="en-US" altLang="ko-KR" sz="2800" dirty="0">
                <a:cs typeface="Arial" pitchFamily="34" charset="0"/>
              </a:rPr>
              <a:t> server.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2800" dirty="0">
                <a:cs typeface="Arial" pitchFamily="34" charset="0"/>
              </a:rPr>
              <a:t>SPA </a:t>
            </a:r>
            <a:r>
              <a:rPr lang="en-US" altLang="ko-KR" sz="2800" dirty="0" err="1">
                <a:cs typeface="Arial" pitchFamily="34" charset="0"/>
              </a:rPr>
              <a:t>có</a:t>
            </a:r>
            <a:r>
              <a:rPr lang="en-US" altLang="ko-KR" sz="2800" dirty="0">
                <a:cs typeface="Arial" pitchFamily="34" charset="0"/>
              </a:rPr>
              <a:t> </a:t>
            </a:r>
            <a:r>
              <a:rPr lang="en-US" altLang="ko-KR" sz="2800" dirty="0" err="1">
                <a:cs typeface="Arial" pitchFamily="34" charset="0"/>
              </a:rPr>
              <a:t>thể</a:t>
            </a:r>
            <a:r>
              <a:rPr lang="en-US" altLang="ko-KR" sz="2800" dirty="0">
                <a:cs typeface="Arial" pitchFamily="34" charset="0"/>
              </a:rPr>
              <a:t> cache local storage </a:t>
            </a:r>
            <a:r>
              <a:rPr lang="en-US" altLang="ko-KR" sz="2800" dirty="0" err="1">
                <a:cs typeface="Arial" pitchFamily="34" charset="0"/>
              </a:rPr>
              <a:t>hiệu</a:t>
            </a:r>
            <a:r>
              <a:rPr lang="en-US" altLang="ko-KR" sz="2800" dirty="0">
                <a:cs typeface="Arial" pitchFamily="34" charset="0"/>
              </a:rPr>
              <a:t> </a:t>
            </a:r>
            <a:r>
              <a:rPr lang="en-US" altLang="ko-KR" sz="2800" dirty="0" err="1">
                <a:cs typeface="Arial" pitchFamily="34" charset="0"/>
              </a:rPr>
              <a:t>quả</a:t>
            </a:r>
            <a:r>
              <a:rPr lang="en-US" altLang="ko-KR" sz="2800" dirty="0">
                <a:cs typeface="Arial" pitchFamily="34" charset="0"/>
              </a:rPr>
              <a:t>.</a:t>
            </a: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21646"/>
            <a:ext cx="504056" cy="458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148064" y="1082138"/>
            <a:ext cx="580406" cy="458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280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8" y="195486"/>
            <a:ext cx="8424936" cy="576064"/>
          </a:xfrm>
        </p:spPr>
        <p:txBody>
          <a:bodyPr/>
          <a:lstStyle/>
          <a:p>
            <a:pPr algn="ctr"/>
            <a:r>
              <a:rPr lang="en-US" altLang="ko-KR" sz="4000" b="1" dirty="0">
                <a:solidFill>
                  <a:srgbClr val="990000"/>
                </a:solidFill>
              </a:rPr>
              <a:t>Multi-page</a:t>
            </a:r>
            <a:r>
              <a:rPr lang="en-US" altLang="ko-KR" b="1" dirty="0">
                <a:solidFill>
                  <a:srgbClr val="990000"/>
                </a:solidFill>
              </a:rPr>
              <a:t> application</a:t>
            </a:r>
            <a:endParaRPr lang="ko-KR" altLang="en-US" b="1" dirty="0">
              <a:solidFill>
                <a:srgbClr val="99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23528" y="1059582"/>
            <a:ext cx="8532440" cy="27363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 algn="l" latinLnBrk="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Ứng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dụng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chạy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trên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máy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chủ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và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có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thể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giao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tiếp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trực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tiếp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với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cơ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sở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dữ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liệu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.</a:t>
            </a:r>
          </a:p>
          <a:p>
            <a:pPr algn="l" latinLnBrk="0">
              <a:spcBef>
                <a:spcPct val="0"/>
              </a:spcBef>
            </a:pPr>
            <a:endParaRPr lang="en-US" sz="2800" dirty="0">
              <a:solidFill>
                <a:schemeClr val="tx1"/>
              </a:solidFill>
              <a:ea typeface="+mj-ea"/>
              <a:cs typeface="+mj-cs"/>
            </a:endParaRPr>
          </a:p>
          <a:p>
            <a:pPr marL="457200" indent="-457200" algn="l" latinLnBrk="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Framework MPA: Java Spring, Python Django, ASP.NET MVC / Razor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và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PHP Laravel.</a:t>
            </a:r>
          </a:p>
          <a:p>
            <a:pPr marL="457200" indent="-457200" algn="l" latinLnBrk="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/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200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8" y="123478"/>
            <a:ext cx="8352928" cy="576064"/>
          </a:xfrm>
        </p:spPr>
        <p:txBody>
          <a:bodyPr/>
          <a:lstStyle/>
          <a:p>
            <a:pPr algn="ctr"/>
            <a:r>
              <a:rPr lang="en-US" altLang="ko-KR" sz="4000" b="1" dirty="0">
                <a:solidFill>
                  <a:srgbClr val="990000"/>
                </a:solidFill>
              </a:rPr>
              <a:t>Multi-page</a:t>
            </a:r>
            <a:r>
              <a:rPr lang="en-US" altLang="ko-KR" b="1" dirty="0">
                <a:solidFill>
                  <a:srgbClr val="990000"/>
                </a:solidFill>
              </a:rPr>
              <a:t> application</a:t>
            </a:r>
            <a:endParaRPr lang="ko-KR" altLang="en-US" b="1" dirty="0">
              <a:solidFill>
                <a:srgbClr val="99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51520" y="1059582"/>
            <a:ext cx="8496944" cy="16561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 latinLnBrk="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Do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lượng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nội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dung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lớn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nên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MPA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có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nhiều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tầng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UI,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nhưng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nhờ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vào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AJAX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thì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việc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transfer data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giữa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server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và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browser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bớt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khó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khăn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.</a:t>
            </a:r>
          </a:p>
          <a:p>
            <a:pPr marL="457200" indent="-457200" latinLnBrk="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MPA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có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độ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phức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tạp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lớn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hơn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so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với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SPA.</a:t>
            </a:r>
          </a:p>
          <a:p>
            <a:pPr marL="457200" indent="-457200" latinLnBrk="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  <a:ea typeface="+mj-ea"/>
              <a:cs typeface="+mj-cs"/>
            </a:endParaRPr>
          </a:p>
          <a:p>
            <a:pPr marL="457200" indent="-457200" latinLnBrk="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CA99E6-1587-47B1-BC7C-4890198CA7E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20" y="2715766"/>
            <a:ext cx="5943600" cy="223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0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805573" y="1540075"/>
            <a:ext cx="3958180" cy="2246769"/>
          </a:xfrm>
          <a:prstGeom prst="rect">
            <a:avLst/>
          </a:prstGeom>
          <a:solidFill>
            <a:srgbClr val="69B6CC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2800" dirty="0">
                <a:cs typeface="Arial" pitchFamily="34" charset="0"/>
              </a:rPr>
              <a:t>Frontend </a:t>
            </a:r>
            <a:r>
              <a:rPr lang="en-US" altLang="ko-KR" sz="2800" dirty="0" err="1">
                <a:cs typeface="Arial" pitchFamily="34" charset="0"/>
              </a:rPr>
              <a:t>và</a:t>
            </a:r>
            <a:r>
              <a:rPr lang="en-US" altLang="ko-KR" sz="2800" dirty="0">
                <a:cs typeface="Arial" pitchFamily="34" charset="0"/>
              </a:rPr>
              <a:t> backend </a:t>
            </a:r>
            <a:r>
              <a:rPr lang="en-US" altLang="ko-KR" sz="2800" dirty="0" err="1">
                <a:cs typeface="Arial" pitchFamily="34" charset="0"/>
              </a:rPr>
              <a:t>cần</a:t>
            </a:r>
            <a:r>
              <a:rPr lang="en-US" altLang="ko-KR" sz="2800" dirty="0">
                <a:cs typeface="Arial" pitchFamily="34" charset="0"/>
              </a:rPr>
              <a:t> </a:t>
            </a:r>
            <a:r>
              <a:rPr lang="en-US" altLang="ko-KR" sz="2800" dirty="0" err="1">
                <a:cs typeface="Arial" pitchFamily="34" charset="0"/>
              </a:rPr>
              <a:t>đi</a:t>
            </a:r>
            <a:r>
              <a:rPr lang="en-US" altLang="ko-KR" sz="2800" dirty="0">
                <a:cs typeface="Arial" pitchFamily="34" charset="0"/>
              </a:rPr>
              <a:t> </a:t>
            </a:r>
            <a:r>
              <a:rPr lang="en-US" altLang="ko-KR" sz="2800" dirty="0" err="1">
                <a:cs typeface="Arial" pitchFamily="34" charset="0"/>
              </a:rPr>
              <a:t>đôi</a:t>
            </a:r>
            <a:r>
              <a:rPr lang="en-US" altLang="ko-KR" sz="2800" dirty="0">
                <a:cs typeface="Arial" pitchFamily="34" charset="0"/>
              </a:rPr>
              <a:t> </a:t>
            </a:r>
            <a:r>
              <a:rPr lang="en-US" altLang="ko-KR" sz="2800" dirty="0" err="1">
                <a:cs typeface="Arial" pitchFamily="34" charset="0"/>
              </a:rPr>
              <a:t>chặt</a:t>
            </a:r>
            <a:r>
              <a:rPr lang="en-US" altLang="ko-KR" sz="2800" dirty="0">
                <a:cs typeface="Arial" pitchFamily="34" charset="0"/>
              </a:rPr>
              <a:t> </a:t>
            </a:r>
            <a:r>
              <a:rPr lang="en-US" altLang="ko-KR" sz="2800" dirty="0" err="1">
                <a:cs typeface="Arial" pitchFamily="34" charset="0"/>
              </a:rPr>
              <a:t>chẽ</a:t>
            </a:r>
            <a:r>
              <a:rPr lang="en-US" altLang="ko-KR" sz="2800" dirty="0">
                <a:cs typeface="Arial" pitchFamily="34" charset="0"/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2800" dirty="0">
                <a:cs typeface="Arial" pitchFamily="34" charset="0"/>
              </a:rPr>
              <a:t>Developer </a:t>
            </a:r>
            <a:r>
              <a:rPr lang="en-US" altLang="ko-KR" sz="2800" dirty="0" err="1">
                <a:cs typeface="Arial" pitchFamily="34" charset="0"/>
              </a:rPr>
              <a:t>cần</a:t>
            </a:r>
            <a:r>
              <a:rPr lang="en-US" altLang="ko-KR" sz="2800" dirty="0">
                <a:cs typeface="Arial" pitchFamily="34" charset="0"/>
              </a:rPr>
              <a:t> </a:t>
            </a:r>
            <a:r>
              <a:rPr lang="en-US" altLang="ko-KR" sz="2800" dirty="0" err="1">
                <a:cs typeface="Arial" pitchFamily="34" charset="0"/>
              </a:rPr>
              <a:t>dùng</a:t>
            </a:r>
            <a:r>
              <a:rPr lang="en-US" altLang="ko-KR" sz="2800" dirty="0">
                <a:cs typeface="Arial" pitchFamily="34" charset="0"/>
              </a:rPr>
              <a:t> frameworks </a:t>
            </a:r>
            <a:r>
              <a:rPr lang="en-US" altLang="ko-KR" sz="2800" dirty="0" err="1">
                <a:cs typeface="Arial" pitchFamily="34" charset="0"/>
              </a:rPr>
              <a:t>cho</a:t>
            </a:r>
            <a:r>
              <a:rPr lang="en-US" altLang="ko-KR" sz="2800" dirty="0">
                <a:cs typeface="Arial" pitchFamily="34" charset="0"/>
              </a:rPr>
              <a:t> </a:t>
            </a:r>
            <a:r>
              <a:rPr lang="en-US" altLang="ko-KR" sz="2800" dirty="0" err="1">
                <a:cs typeface="Arial" pitchFamily="34" charset="0"/>
              </a:rPr>
              <a:t>cả</a:t>
            </a:r>
            <a:r>
              <a:rPr lang="en-US" altLang="ko-KR" sz="2800" dirty="0">
                <a:cs typeface="Arial" pitchFamily="34" charset="0"/>
              </a:rPr>
              <a:t> client </a:t>
            </a:r>
            <a:r>
              <a:rPr lang="en-US" altLang="ko-KR" sz="2800" dirty="0" err="1">
                <a:cs typeface="Arial" pitchFamily="34" charset="0"/>
              </a:rPr>
              <a:t>và</a:t>
            </a:r>
            <a:r>
              <a:rPr lang="en-US" altLang="ko-KR" sz="2800" dirty="0">
                <a:cs typeface="Arial" pitchFamily="34" charset="0"/>
              </a:rPr>
              <a:t> server side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3528" y="1586242"/>
            <a:ext cx="3948209" cy="2677656"/>
          </a:xfrm>
          <a:prstGeom prst="rect">
            <a:avLst/>
          </a:prstGeom>
          <a:solidFill>
            <a:srgbClr val="69B6CC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2800" dirty="0">
                <a:cs typeface="Arial" pitchFamily="34" charset="0"/>
              </a:rPr>
              <a:t>MPA </a:t>
            </a:r>
            <a:r>
              <a:rPr lang="en-US" altLang="ko-KR" sz="2800" dirty="0" err="1">
                <a:cs typeface="Arial" pitchFamily="34" charset="0"/>
              </a:rPr>
              <a:t>là</a:t>
            </a:r>
            <a:r>
              <a:rPr lang="en-US" altLang="ko-KR" sz="2800" dirty="0">
                <a:cs typeface="Arial" pitchFamily="34" charset="0"/>
              </a:rPr>
              <a:t> </a:t>
            </a:r>
            <a:r>
              <a:rPr lang="en-US" altLang="ko-KR" sz="2800" dirty="0" err="1">
                <a:cs typeface="Arial" pitchFamily="34" charset="0"/>
              </a:rPr>
              <a:t>hướng</a:t>
            </a:r>
            <a:r>
              <a:rPr lang="en-US" altLang="ko-KR" sz="2800" dirty="0">
                <a:cs typeface="Arial" pitchFamily="34" charset="0"/>
              </a:rPr>
              <a:t> </a:t>
            </a:r>
            <a:r>
              <a:rPr lang="en-US" altLang="ko-KR" sz="2800" dirty="0" err="1">
                <a:cs typeface="Arial" pitchFamily="34" charset="0"/>
              </a:rPr>
              <a:t>tiếp</a:t>
            </a:r>
            <a:r>
              <a:rPr lang="en-US" altLang="ko-KR" sz="2800" dirty="0">
                <a:cs typeface="Arial" pitchFamily="34" charset="0"/>
              </a:rPr>
              <a:t> </a:t>
            </a:r>
            <a:r>
              <a:rPr lang="en-US" altLang="ko-KR" sz="2800" dirty="0" err="1">
                <a:cs typeface="Arial" pitchFamily="34" charset="0"/>
              </a:rPr>
              <a:t>cận</a:t>
            </a:r>
            <a:r>
              <a:rPr lang="en-US" altLang="ko-KR" sz="2800" dirty="0">
                <a:cs typeface="Arial" pitchFamily="34" charset="0"/>
              </a:rPr>
              <a:t> </a:t>
            </a:r>
            <a:r>
              <a:rPr lang="en-US" altLang="ko-KR" sz="2800" dirty="0" err="1">
                <a:cs typeface="Arial" pitchFamily="34" charset="0"/>
              </a:rPr>
              <a:t>phù</a:t>
            </a:r>
            <a:r>
              <a:rPr lang="en-US" altLang="ko-KR" sz="2800" dirty="0">
                <a:cs typeface="Arial" pitchFamily="34" charset="0"/>
              </a:rPr>
              <a:t> </a:t>
            </a:r>
            <a:r>
              <a:rPr lang="en-US" altLang="ko-KR" sz="2800" dirty="0" err="1">
                <a:cs typeface="Arial" pitchFamily="34" charset="0"/>
              </a:rPr>
              <a:t>hợp</a:t>
            </a:r>
            <a:r>
              <a:rPr lang="en-US" altLang="ko-KR" sz="2800" dirty="0">
                <a:cs typeface="Arial" pitchFamily="34" charset="0"/>
              </a:rPr>
              <a:t> </a:t>
            </a:r>
            <a:r>
              <a:rPr lang="en-US" altLang="ko-KR" sz="2800" dirty="0" err="1">
                <a:cs typeface="Arial" pitchFamily="34" charset="0"/>
              </a:rPr>
              <a:t>với</a:t>
            </a:r>
            <a:r>
              <a:rPr lang="en-US" altLang="ko-KR" sz="2800" dirty="0">
                <a:cs typeface="Arial" pitchFamily="34" charset="0"/>
              </a:rPr>
              <a:t> </a:t>
            </a:r>
            <a:r>
              <a:rPr lang="en-US" altLang="ko-KR" sz="2800" dirty="0" err="1">
                <a:cs typeface="Arial" pitchFamily="34" charset="0"/>
              </a:rPr>
              <a:t>người</a:t>
            </a:r>
            <a:r>
              <a:rPr lang="en-US" altLang="ko-KR" sz="2800" dirty="0">
                <a:cs typeface="Arial" pitchFamily="34" charset="0"/>
              </a:rPr>
              <a:t> </a:t>
            </a:r>
            <a:r>
              <a:rPr lang="en-US" altLang="ko-KR" sz="2800" dirty="0" err="1">
                <a:cs typeface="Arial" pitchFamily="34" charset="0"/>
              </a:rPr>
              <a:t>dùng</a:t>
            </a:r>
            <a:r>
              <a:rPr lang="en-US" altLang="ko-KR" sz="2800" dirty="0">
                <a:cs typeface="Arial" pitchFamily="34" charset="0"/>
              </a:rPr>
              <a:t>  </a:t>
            </a:r>
            <a:r>
              <a:rPr lang="en-US" altLang="ko-KR" sz="2800" dirty="0" err="1">
                <a:cs typeface="Arial" pitchFamily="34" charset="0"/>
              </a:rPr>
              <a:t>nói</a:t>
            </a:r>
            <a:r>
              <a:rPr lang="en-US" altLang="ko-KR" sz="2800" dirty="0">
                <a:cs typeface="Arial" pitchFamily="34" charset="0"/>
              </a:rPr>
              <a:t> </a:t>
            </a:r>
            <a:r>
              <a:rPr lang="en-US" altLang="ko-KR" sz="2800" dirty="0" err="1">
                <a:cs typeface="Arial" pitchFamily="34" charset="0"/>
              </a:rPr>
              <a:t>chung</a:t>
            </a:r>
            <a:r>
              <a:rPr lang="en-US" altLang="ko-KR" sz="2800" dirty="0">
                <a:cs typeface="Arial" pitchFamily="34" charset="0"/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2800" dirty="0" err="1">
                <a:cs typeface="Arial" pitchFamily="34" charset="0"/>
              </a:rPr>
              <a:t>Dễ</a:t>
            </a:r>
            <a:r>
              <a:rPr lang="en-US" altLang="ko-KR" sz="2800" dirty="0">
                <a:cs typeface="Arial" pitchFamily="34" charset="0"/>
              </a:rPr>
              <a:t> </a:t>
            </a:r>
            <a:r>
              <a:rPr lang="en-US" altLang="ko-KR" sz="2800" dirty="0" err="1">
                <a:cs typeface="Arial" pitchFamily="34" charset="0"/>
              </a:rPr>
              <a:t>dàng</a:t>
            </a:r>
            <a:r>
              <a:rPr lang="en-US" altLang="ko-KR" sz="2800" dirty="0">
                <a:cs typeface="Arial" pitchFamily="34" charset="0"/>
              </a:rPr>
              <a:t> </a:t>
            </a:r>
            <a:r>
              <a:rPr lang="en-US" altLang="ko-KR" sz="2800" dirty="0" err="1">
                <a:cs typeface="Arial" pitchFamily="34" charset="0"/>
              </a:rPr>
              <a:t>thuận</a:t>
            </a:r>
            <a:r>
              <a:rPr lang="en-US" altLang="ko-KR" sz="2800" dirty="0">
                <a:cs typeface="Arial" pitchFamily="34" charset="0"/>
              </a:rPr>
              <a:t> </a:t>
            </a:r>
            <a:r>
              <a:rPr lang="en-US" altLang="ko-KR" sz="2800" dirty="0" err="1">
                <a:cs typeface="Arial" pitchFamily="34" charset="0"/>
              </a:rPr>
              <a:t>lợi</a:t>
            </a:r>
            <a:r>
              <a:rPr lang="en-US" altLang="ko-KR" sz="2800" dirty="0">
                <a:cs typeface="Arial" pitchFamily="34" charset="0"/>
              </a:rPr>
              <a:t> </a:t>
            </a:r>
            <a:r>
              <a:rPr lang="en-US" altLang="ko-KR" sz="2800" dirty="0" err="1">
                <a:cs typeface="Arial" pitchFamily="34" charset="0"/>
              </a:rPr>
              <a:t>với</a:t>
            </a:r>
            <a:r>
              <a:rPr lang="en-US" altLang="ko-KR" sz="2800" dirty="0">
                <a:cs typeface="Arial" pitchFamily="34" charset="0"/>
              </a:rPr>
              <a:t> SEO management. 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7159F975-4F5B-46A5-AC76-3AF316CBC589}"/>
              </a:ext>
            </a:extLst>
          </p:cNvPr>
          <p:cNvSpPr txBox="1">
            <a:spLocks/>
          </p:cNvSpPr>
          <p:nvPr/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 b="1" dirty="0">
                <a:solidFill>
                  <a:srgbClr val="990000"/>
                </a:solidFill>
              </a:rPr>
              <a:t>Multi-page</a:t>
            </a:r>
            <a:r>
              <a:rPr lang="en-US" altLang="ko-KR" b="1" dirty="0">
                <a:solidFill>
                  <a:srgbClr val="990000"/>
                </a:solidFill>
              </a:rPr>
              <a:t> application</a:t>
            </a:r>
            <a:endParaRPr lang="ko-KR" altLang="en-US" b="1" dirty="0">
              <a:solidFill>
                <a:srgbClr val="990000"/>
              </a:solidFill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0C4236D0-550A-4382-A7D8-BFA6C731F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11612"/>
            <a:ext cx="580406" cy="52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0B89BC4B-A9B1-4962-AFFD-DC37822ED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932040" y="1057778"/>
            <a:ext cx="668322" cy="52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333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635896" y="1275606"/>
            <a:ext cx="4608512" cy="2664296"/>
          </a:xfrm>
        </p:spPr>
        <p:txBody>
          <a:bodyPr anchor="t"/>
          <a:lstStyle/>
          <a:p>
            <a:r>
              <a:rPr lang="en-US" b="1" dirty="0">
                <a:solidFill>
                  <a:srgbClr val="990000"/>
                </a:solidFill>
              </a:rPr>
              <a:t>Websites</a:t>
            </a:r>
          </a:p>
          <a:p>
            <a:r>
              <a:rPr lang="en-US" b="1" dirty="0">
                <a:solidFill>
                  <a:srgbClr val="990000"/>
                </a:solidFill>
              </a:rPr>
              <a:t>Web Applications</a:t>
            </a:r>
          </a:p>
          <a:p>
            <a:r>
              <a:rPr lang="en-US" b="1" dirty="0">
                <a:solidFill>
                  <a:srgbClr val="990000"/>
                </a:solidFill>
              </a:rPr>
              <a:t>Native Applications</a:t>
            </a:r>
          </a:p>
          <a:p>
            <a:r>
              <a:rPr lang="en-US" b="1" dirty="0">
                <a:solidFill>
                  <a:srgbClr val="990000"/>
                </a:solidFill>
              </a:rPr>
              <a:t>Hybrid Applications</a:t>
            </a:r>
          </a:p>
          <a:p>
            <a:pPr algn="ctr"/>
            <a:endParaRPr lang="en-US" b="1" dirty="0">
              <a:solidFill>
                <a:srgbClr val="990000"/>
              </a:solidFill>
            </a:endParaRP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473958D4-BB6A-490D-91CE-EB7DD08AF8EE}"/>
              </a:ext>
            </a:extLst>
          </p:cNvPr>
          <p:cNvSpPr/>
          <p:nvPr/>
        </p:nvSpPr>
        <p:spPr>
          <a:xfrm>
            <a:off x="2051720" y="2337065"/>
            <a:ext cx="648072" cy="594725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8208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EF5788-5FC2-404F-BD63-4C8CE4F216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sz="4000" b="1" dirty="0">
                <a:solidFill>
                  <a:srgbClr val="990000"/>
                </a:solidFill>
              </a:rPr>
              <a:t>Websites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D9BF3-9FC9-42BE-8F8E-DC8F2C0203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4016" y="1059582"/>
            <a:ext cx="8820472" cy="39604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</a:pPr>
            <a:r>
              <a:rPr lang="en-US" sz="28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Một</a:t>
            </a: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website </a:t>
            </a:r>
            <a:r>
              <a:rPr lang="en-US" sz="28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thông</a:t>
            </a: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thường</a:t>
            </a: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chỉ</a:t>
            </a: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bao </a:t>
            </a:r>
            <a:r>
              <a:rPr lang="en-US" sz="28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gồm</a:t>
            </a: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những</a:t>
            </a: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trang</a:t>
            </a: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riêng</a:t>
            </a: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được</a:t>
            </a: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thiết</a:t>
            </a: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kế</a:t>
            </a: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để</a:t>
            </a: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hiển</a:t>
            </a: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thị</a:t>
            </a: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thông</a:t>
            </a: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tin </a:t>
            </a:r>
            <a:r>
              <a:rPr lang="en-US" sz="28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với</a:t>
            </a: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người</a:t>
            </a: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dùng</a:t>
            </a: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(webpage)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1D25CB-44C0-46CB-9766-9895FBB432DF}"/>
              </a:ext>
            </a:extLst>
          </p:cNvPr>
          <p:cNvSpPr txBox="1"/>
          <p:nvPr/>
        </p:nvSpPr>
        <p:spPr>
          <a:xfrm>
            <a:off x="251520" y="4650690"/>
            <a:ext cx="3489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hlinkClick r:id="rId3"/>
              </a:rPr>
              <a:t>http://www.visithumboldt.com/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1D3834-BC40-459E-89C4-87BBF79CFCF7}"/>
              </a:ext>
            </a:extLst>
          </p:cNvPr>
          <p:cNvSpPr txBox="1"/>
          <p:nvPr/>
        </p:nvSpPr>
        <p:spPr>
          <a:xfrm>
            <a:off x="4716015" y="4659982"/>
            <a:ext cx="41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hlinkClick r:id="rId4"/>
              </a:rPr>
              <a:t>http://pierrehermenicolasbuffe.com/en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3BE067-F631-4A99-8078-B7103D6A5B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2427734"/>
            <a:ext cx="4050945" cy="22989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169E8C-47AF-4A15-87E6-29DB06D4C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6619" y="2415989"/>
            <a:ext cx="4417869" cy="229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5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EF5788-5FC2-404F-BD63-4C8CE4F216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sz="4000" b="1" dirty="0">
                <a:solidFill>
                  <a:srgbClr val="990000"/>
                </a:solidFill>
              </a:rPr>
              <a:t>Web Applications?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D9BF3-9FC9-42BE-8F8E-DC8F2C0203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512" y="1059582"/>
            <a:ext cx="8820472" cy="36724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857250" indent="-857250" latinLnBrk="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Web app </a:t>
            </a:r>
            <a:r>
              <a:rPr lang="en-US" sz="28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là</a:t>
            </a: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một</a:t>
            </a: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sự</a:t>
            </a: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kết</a:t>
            </a: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hợp</a:t>
            </a: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những</a:t>
            </a: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website </a:t>
            </a:r>
            <a:r>
              <a:rPr lang="en-US" sz="28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và</a:t>
            </a: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ứng</a:t>
            </a: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dụng</a:t>
            </a: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một</a:t>
            </a: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phần</a:t>
            </a: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mềm</a:t>
            </a: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thay</a:t>
            </a: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vì</a:t>
            </a: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cài</a:t>
            </a: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đặt</a:t>
            </a: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trên</a:t>
            </a: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máy</a:t>
            </a: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tính</a:t>
            </a: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thì</a:t>
            </a: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nay </a:t>
            </a:r>
            <a:r>
              <a:rPr lang="en-US" sz="28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chúng</a:t>
            </a: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lại</a:t>
            </a: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hoạt</a:t>
            </a: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động</a:t>
            </a: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trên</a:t>
            </a: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một</a:t>
            </a: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giao</a:t>
            </a: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diện</a:t>
            </a: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website.</a:t>
            </a:r>
          </a:p>
          <a:p>
            <a:pPr latinLnBrk="0">
              <a:lnSpc>
                <a:spcPct val="90000"/>
              </a:lnSpc>
              <a:spcBef>
                <a:spcPct val="0"/>
              </a:spcBef>
            </a:pPr>
            <a:endParaRPr lang="en-US" sz="28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marL="857250" indent="-857250" latinLnBrk="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Gmail, Google Docs, Google Sheets, Google Slides, </a:t>
            </a:r>
            <a:r>
              <a:rPr lang="en-US" sz="28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GSuite,Tiki</a:t>
            </a: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…</a:t>
            </a:r>
          </a:p>
          <a:p>
            <a:pPr marL="857250" indent="-857250" latinLnBrk="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7216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491880" y="1851670"/>
            <a:ext cx="4896544" cy="1326624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rgbClr val="990000"/>
                </a:solidFill>
              </a:rPr>
              <a:t>Native Applications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473958D4-BB6A-490D-91CE-EB7DD08AF8EE}"/>
              </a:ext>
            </a:extLst>
          </p:cNvPr>
          <p:cNvSpPr/>
          <p:nvPr/>
        </p:nvSpPr>
        <p:spPr>
          <a:xfrm>
            <a:off x="2051720" y="2337065"/>
            <a:ext cx="648072" cy="594725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5678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79512" y="267494"/>
            <a:ext cx="8784976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solidFill>
                  <a:srgbClr val="990000"/>
                </a:solidFill>
                <a:latin typeface="+mn-lt"/>
                <a:cs typeface="Arial" pitchFamily="34" charset="0"/>
              </a:rPr>
              <a:t>Nội</a:t>
            </a:r>
            <a:r>
              <a:rPr lang="en-US" sz="4000" b="1" dirty="0">
                <a:solidFill>
                  <a:srgbClr val="990000"/>
                </a:solidFill>
                <a:latin typeface="+mn-lt"/>
                <a:cs typeface="Arial" pitchFamily="34" charset="0"/>
              </a:rPr>
              <a:t> dung</a:t>
            </a:r>
          </a:p>
        </p:txBody>
      </p:sp>
      <p:sp>
        <p:nvSpPr>
          <p:cNvPr id="5" name="Oval 4"/>
          <p:cNvSpPr/>
          <p:nvPr/>
        </p:nvSpPr>
        <p:spPr>
          <a:xfrm>
            <a:off x="1043608" y="1059582"/>
            <a:ext cx="793940" cy="793940"/>
          </a:xfrm>
          <a:prstGeom prst="ellipse">
            <a:avLst/>
          </a:prstGeom>
          <a:solidFill>
            <a:schemeClr val="bg1"/>
          </a:solidFill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043608" y="1849818"/>
            <a:ext cx="793940" cy="793940"/>
          </a:xfrm>
          <a:prstGeom prst="ellipse">
            <a:avLst/>
          </a:prstGeom>
          <a:solidFill>
            <a:schemeClr val="bg1"/>
          </a:solidFill>
          <a:ln w="412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43608" y="2651105"/>
            <a:ext cx="793940" cy="793940"/>
          </a:xfrm>
          <a:prstGeom prst="ellipse">
            <a:avLst/>
          </a:prstGeom>
          <a:solidFill>
            <a:schemeClr val="bg1"/>
          </a:solidFill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043608" y="4298090"/>
            <a:ext cx="793940" cy="793940"/>
          </a:xfrm>
          <a:prstGeom prst="ellipse">
            <a:avLst/>
          </a:prstGeom>
          <a:solidFill>
            <a:schemeClr val="bg1"/>
          </a:solidFill>
          <a:ln w="412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23386" y="1268166"/>
            <a:ext cx="5860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Giới</a:t>
            </a:r>
            <a:r>
              <a:rPr lang="en-US" sz="2800" b="1" dirty="0"/>
              <a:t> </a:t>
            </a:r>
            <a:r>
              <a:rPr lang="en-US" sz="2800" b="1" dirty="0" err="1"/>
              <a:t>thiệu</a:t>
            </a:r>
            <a:endParaRPr lang="en-US" sz="2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023386" y="2058402"/>
            <a:ext cx="6941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Web application </a:t>
            </a:r>
            <a:r>
              <a:rPr lang="en-US" sz="2800" b="1" dirty="0" err="1"/>
              <a:t>hoạt</a:t>
            </a:r>
            <a:r>
              <a:rPr lang="en-US" sz="2800" b="1" dirty="0"/>
              <a:t> </a:t>
            </a:r>
            <a:r>
              <a:rPr lang="en-US" sz="2800" b="1" dirty="0" err="1"/>
              <a:t>động</a:t>
            </a:r>
            <a:r>
              <a:rPr lang="en-US" sz="2800" b="1" dirty="0"/>
              <a:t> </a:t>
            </a:r>
            <a:r>
              <a:rPr lang="en-US" sz="2800" b="1" dirty="0" err="1"/>
              <a:t>như</a:t>
            </a:r>
            <a:r>
              <a:rPr lang="en-US" sz="2800" b="1" dirty="0"/>
              <a:t> </a:t>
            </a:r>
            <a:r>
              <a:rPr lang="en-US" sz="2800" b="1" dirty="0" err="1"/>
              <a:t>thế</a:t>
            </a:r>
            <a:r>
              <a:rPr lang="en-US" sz="2800" b="1" dirty="0"/>
              <a:t> </a:t>
            </a:r>
            <a:r>
              <a:rPr lang="en-US" sz="2800" b="1" dirty="0" err="1"/>
              <a:t>nào</a:t>
            </a:r>
            <a:endParaRPr lang="en-US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023386" y="2859689"/>
            <a:ext cx="5836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Lợi</a:t>
            </a:r>
            <a:r>
              <a:rPr lang="en-US" sz="2800" b="1" dirty="0"/>
              <a:t> </a:t>
            </a:r>
            <a:r>
              <a:rPr lang="en-US" sz="2800" b="1" dirty="0" err="1"/>
              <a:t>ích</a:t>
            </a:r>
            <a:r>
              <a:rPr lang="en-US" sz="2800" b="1" dirty="0"/>
              <a:t> </a:t>
            </a:r>
            <a:r>
              <a:rPr lang="en-US" sz="2800" b="1" dirty="0" err="1"/>
              <a:t>của</a:t>
            </a:r>
            <a:r>
              <a:rPr lang="en-US" sz="2800" b="1" dirty="0"/>
              <a:t> </a:t>
            </a:r>
            <a:r>
              <a:rPr lang="en-US" sz="2800" b="1" dirty="0" err="1"/>
              <a:t>một</a:t>
            </a:r>
            <a:r>
              <a:rPr lang="en-US" sz="2800" b="1" dirty="0"/>
              <a:t> web application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023386" y="4506674"/>
            <a:ext cx="5832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cs typeface="Arial" pitchFamily="34" charset="0"/>
              </a:rPr>
              <a:t>Cài</a:t>
            </a:r>
            <a:r>
              <a:rPr lang="en-US" altLang="ko-KR" sz="2800" b="1" dirty="0">
                <a:cs typeface="Arial" pitchFamily="34" charset="0"/>
              </a:rPr>
              <a:t> </a:t>
            </a:r>
            <a:r>
              <a:rPr lang="en-US" altLang="ko-KR" sz="2800" b="1" dirty="0" err="1">
                <a:cs typeface="Arial" pitchFamily="34" charset="0"/>
              </a:rPr>
              <a:t>đặt</a:t>
            </a:r>
            <a:endParaRPr lang="ko-KR" altLang="en-US" sz="2800" b="1" dirty="0">
              <a:cs typeface="Arial" pitchFamily="34" charset="0"/>
            </a:endParaRPr>
          </a:p>
        </p:txBody>
      </p:sp>
      <p:sp>
        <p:nvSpPr>
          <p:cNvPr id="21" name="Oval 21"/>
          <p:cNvSpPr>
            <a:spLocks noChangeAspect="1"/>
          </p:cNvSpPr>
          <p:nvPr/>
        </p:nvSpPr>
        <p:spPr>
          <a:xfrm>
            <a:off x="1260515" y="2076893"/>
            <a:ext cx="347934" cy="350841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Rectangle 9">
            <a:extLst>
              <a:ext uri="{FF2B5EF4-FFF2-40B4-BE49-F238E27FC236}">
                <a16:creationId xmlns:a16="http://schemas.microsoft.com/office/drawing/2014/main" id="{617A50C2-56E8-4357-B1E9-C11B4C1AA62C}"/>
              </a:ext>
            </a:extLst>
          </p:cNvPr>
          <p:cNvSpPr/>
          <p:nvPr/>
        </p:nvSpPr>
        <p:spPr>
          <a:xfrm>
            <a:off x="1260515" y="1259981"/>
            <a:ext cx="360125" cy="33710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Freeform 32">
            <a:extLst>
              <a:ext uri="{FF2B5EF4-FFF2-40B4-BE49-F238E27FC236}">
                <a16:creationId xmlns:a16="http://schemas.microsoft.com/office/drawing/2014/main" id="{679B3B13-8DB8-4327-83B4-F0FB5436831F}"/>
              </a:ext>
            </a:extLst>
          </p:cNvPr>
          <p:cNvSpPr/>
          <p:nvPr/>
        </p:nvSpPr>
        <p:spPr>
          <a:xfrm>
            <a:off x="1260515" y="2855277"/>
            <a:ext cx="347934" cy="373744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Donut 39">
            <a:extLst>
              <a:ext uri="{FF2B5EF4-FFF2-40B4-BE49-F238E27FC236}">
                <a16:creationId xmlns:a16="http://schemas.microsoft.com/office/drawing/2014/main" id="{15B03F32-82A3-4E44-92BB-77B85081D7A3}"/>
              </a:ext>
            </a:extLst>
          </p:cNvPr>
          <p:cNvSpPr/>
          <p:nvPr/>
        </p:nvSpPr>
        <p:spPr>
          <a:xfrm>
            <a:off x="1232416" y="4513317"/>
            <a:ext cx="404132" cy="4041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9ECD460-835C-4E79-8803-8E96413385B0}"/>
              </a:ext>
            </a:extLst>
          </p:cNvPr>
          <p:cNvSpPr/>
          <p:nvPr/>
        </p:nvSpPr>
        <p:spPr>
          <a:xfrm>
            <a:off x="1043608" y="3474597"/>
            <a:ext cx="793940" cy="793940"/>
          </a:xfrm>
          <a:prstGeom prst="ellipse">
            <a:avLst/>
          </a:prstGeom>
          <a:solidFill>
            <a:schemeClr val="bg1"/>
          </a:solidFill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90FF23-6C48-4839-A118-170AF72BF8C0}"/>
              </a:ext>
            </a:extLst>
          </p:cNvPr>
          <p:cNvSpPr txBox="1"/>
          <p:nvPr/>
        </p:nvSpPr>
        <p:spPr>
          <a:xfrm>
            <a:off x="2023386" y="3683181"/>
            <a:ext cx="5836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Phân</a:t>
            </a:r>
            <a:r>
              <a:rPr lang="en-US" sz="2800" b="1" dirty="0"/>
              <a:t> </a:t>
            </a:r>
            <a:r>
              <a:rPr lang="en-US" sz="2800" b="1" dirty="0" err="1"/>
              <a:t>loại</a:t>
            </a:r>
            <a:endParaRPr lang="en-US" sz="2800" b="1" dirty="0"/>
          </a:p>
        </p:txBody>
      </p:sp>
      <p:sp>
        <p:nvSpPr>
          <p:cNvPr id="18" name="Pie 24">
            <a:extLst>
              <a:ext uri="{FF2B5EF4-FFF2-40B4-BE49-F238E27FC236}">
                <a16:creationId xmlns:a16="http://schemas.microsoft.com/office/drawing/2014/main" id="{77A2EAB8-51C8-4F16-90EC-1C45F4515D95}"/>
              </a:ext>
            </a:extLst>
          </p:cNvPr>
          <p:cNvSpPr/>
          <p:nvPr/>
        </p:nvSpPr>
        <p:spPr>
          <a:xfrm>
            <a:off x="1260515" y="3697307"/>
            <a:ext cx="350460" cy="348520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 animBg="1"/>
      <p:bldP spid="7" grpId="0" animBg="1"/>
      <p:bldP spid="8" grpId="0" animBg="1"/>
      <p:bldP spid="11" grpId="0"/>
      <p:bldP spid="14" grpId="0"/>
      <p:bldP spid="17" grpId="0"/>
      <p:bldP spid="20" grpId="0"/>
      <p:bldP spid="21" grpId="0" animBg="1"/>
      <p:bldP spid="26" grpId="0" animBg="1"/>
      <p:bldP spid="27" grpId="0" animBg="1"/>
      <p:bldP spid="28" grpId="0" animBg="1"/>
      <p:bldP spid="15" grpId="0" animBg="1"/>
      <p:bldP spid="16" grpId="0"/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51520" y="1059582"/>
            <a:ext cx="8640960" cy="33843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latinLnBrk="0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>
                <a:latin typeface="+mn-lt"/>
              </a:rPr>
              <a:t>Ứng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dụng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được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thiết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kế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riêng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cho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một</a:t>
            </a:r>
            <a:r>
              <a:rPr lang="en-US" sz="2800" dirty="0">
                <a:latin typeface="+mn-lt"/>
              </a:rPr>
              <a:t>  </a:t>
            </a:r>
            <a:r>
              <a:rPr lang="en-US" sz="2800" dirty="0" err="1">
                <a:latin typeface="+mn-lt"/>
              </a:rPr>
              <a:t>hệ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điều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hành</a:t>
            </a:r>
            <a:r>
              <a:rPr lang="en-US" sz="2800" dirty="0">
                <a:latin typeface="+mn-lt"/>
              </a:rPr>
              <a:t> di </a:t>
            </a:r>
            <a:r>
              <a:rPr lang="en-US" sz="2800" dirty="0" err="1">
                <a:latin typeface="+mn-lt"/>
              </a:rPr>
              <a:t>động</a:t>
            </a:r>
            <a:r>
              <a:rPr lang="en-US" sz="2800" dirty="0">
                <a:latin typeface="+mn-lt"/>
              </a:rPr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App </a:t>
            </a:r>
            <a:r>
              <a:rPr lang="en-US" sz="2800" dirty="0" err="1">
                <a:latin typeface="+mn-lt"/>
              </a:rPr>
              <a:t>loại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này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không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thể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chạy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trên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các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nền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tảng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khác</a:t>
            </a:r>
            <a:r>
              <a:rPr lang="en-US" sz="2800" dirty="0">
                <a:latin typeface="+mn-lt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BB7F7D-E331-46D2-AED2-BD7D896AE6D2}"/>
              </a:ext>
            </a:extLst>
          </p:cNvPr>
          <p:cNvSpPr txBox="1"/>
          <p:nvPr/>
        </p:nvSpPr>
        <p:spPr>
          <a:xfrm>
            <a:off x="179512" y="123478"/>
            <a:ext cx="8784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990000"/>
                </a:solidFill>
              </a:rPr>
              <a:t>Native Applications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3FB507-5A80-4651-9BB6-6F0C15C10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033391"/>
            <a:ext cx="3342080" cy="20007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D35D90-3E2D-4BEC-9BA3-47FF8BE12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3033391"/>
            <a:ext cx="3659863" cy="177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7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1695455"/>
            <a:ext cx="8424936" cy="31805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latinLnBrk="0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>
                <a:latin typeface="+mn-lt"/>
              </a:rPr>
              <a:t>Truy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cập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và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sử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dụng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tất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cả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các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tính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năng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một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cách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dễ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dàng</a:t>
            </a:r>
            <a:r>
              <a:rPr lang="en-US" sz="2800" dirty="0">
                <a:latin typeface="+mn-lt"/>
              </a:rPr>
              <a:t>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>
                <a:latin typeface="+mn-lt"/>
              </a:rPr>
              <a:t>Ít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khi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gặp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lỗi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nếu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được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thiết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kế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một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cách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hoàn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chỉnh</a:t>
            </a:r>
            <a:r>
              <a:rPr lang="en-US" sz="2800" dirty="0">
                <a:latin typeface="+mn-lt"/>
              </a:rPr>
              <a:t>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>
                <a:latin typeface="+mn-lt"/>
              </a:rPr>
              <a:t>Trải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nghiệm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tốc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độ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cao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và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hoàn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chỉnh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nhất</a:t>
            </a:r>
            <a:r>
              <a:rPr lang="en-US" sz="2800" dirty="0">
                <a:latin typeface="+mn-lt"/>
              </a:rPr>
              <a:t>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>
                <a:latin typeface="+mn-lt"/>
              </a:rPr>
              <a:t>Chiếm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phần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lớn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tổng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lượng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ứng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dụng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hiện</a:t>
            </a:r>
            <a:r>
              <a:rPr lang="en-US" sz="2800" dirty="0">
                <a:latin typeface="+mn-lt"/>
              </a:rPr>
              <a:t> nay.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96DE9F-199A-4E27-B9B9-7F9A24C90039}"/>
              </a:ext>
            </a:extLst>
          </p:cNvPr>
          <p:cNvSpPr txBox="1"/>
          <p:nvPr/>
        </p:nvSpPr>
        <p:spPr>
          <a:xfrm>
            <a:off x="179512" y="123478"/>
            <a:ext cx="8784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990000"/>
                </a:solidFill>
              </a:rPr>
              <a:t>Native Applications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31E0A6D-5197-4E71-A69B-C03388D37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59582"/>
            <a:ext cx="648071" cy="581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7146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51520" y="1835988"/>
            <a:ext cx="8568952" cy="3184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latinLnBrk="0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>
                <a:latin typeface="+mn-lt"/>
              </a:rPr>
              <a:t>Xây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dựng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và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phát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triển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trên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nhiều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nền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tảng</a:t>
            </a:r>
            <a:endParaRPr lang="en-US" sz="2800" dirty="0">
              <a:latin typeface="+mn-lt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>
                <a:latin typeface="+mn-lt"/>
              </a:rPr>
              <a:t>Quá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trình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đòi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hỏi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nguồn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nhân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lực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tương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đối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mà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còn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cả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thời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gian</a:t>
            </a:r>
            <a:r>
              <a:rPr lang="en-US" sz="2800" dirty="0">
                <a:latin typeface="+mn-lt"/>
              </a:rPr>
              <a:t>, </a:t>
            </a:r>
            <a:r>
              <a:rPr lang="en-US" sz="2800" dirty="0" err="1">
                <a:latin typeface="+mn-lt"/>
              </a:rPr>
              <a:t>công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sức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và</a:t>
            </a:r>
            <a:r>
              <a:rPr lang="en-US" sz="2800" dirty="0">
                <a:latin typeface="+mn-lt"/>
              </a:rPr>
              <a:t> chi </a:t>
            </a:r>
            <a:r>
              <a:rPr lang="en-US" sz="2800" dirty="0" err="1">
                <a:latin typeface="+mn-lt"/>
              </a:rPr>
              <a:t>phí</a:t>
            </a:r>
            <a:r>
              <a:rPr lang="en-US" sz="2800" dirty="0">
                <a:latin typeface="+mn-lt"/>
              </a:rPr>
              <a:t>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DDFE3-0E3D-4B88-B191-F779FB7156F2}"/>
              </a:ext>
            </a:extLst>
          </p:cNvPr>
          <p:cNvSpPr txBox="1"/>
          <p:nvPr/>
        </p:nvSpPr>
        <p:spPr>
          <a:xfrm>
            <a:off x="179512" y="123478"/>
            <a:ext cx="8784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990000"/>
                </a:solidFill>
              </a:rPr>
              <a:t>Native Applications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564E61B-7DD5-42EE-8D85-809A9739D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95536" y="1059582"/>
            <a:ext cx="648072" cy="686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9627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419872" y="1851670"/>
            <a:ext cx="5112568" cy="1326624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rgbClr val="990000"/>
                </a:solidFill>
              </a:rPr>
              <a:t>Hybrid Applications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473958D4-BB6A-490D-91CE-EB7DD08AF8EE}"/>
              </a:ext>
            </a:extLst>
          </p:cNvPr>
          <p:cNvSpPr/>
          <p:nvPr/>
        </p:nvSpPr>
        <p:spPr>
          <a:xfrm>
            <a:off x="2051720" y="2337065"/>
            <a:ext cx="648072" cy="594725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23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51520" y="1059583"/>
            <a:ext cx="8568952" cy="20162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latinLnBrk="0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>
                <a:latin typeface="+mn-lt"/>
              </a:rPr>
              <a:t>Kết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hợp</a:t>
            </a:r>
            <a:r>
              <a:rPr lang="en-US" sz="2800" dirty="0">
                <a:latin typeface="+mn-lt"/>
              </a:rPr>
              <a:t> web app </a:t>
            </a:r>
            <a:r>
              <a:rPr lang="en-US" sz="2800" dirty="0" err="1">
                <a:latin typeface="+mn-lt"/>
              </a:rPr>
              <a:t>trong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vỏ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của</a:t>
            </a:r>
            <a:r>
              <a:rPr lang="en-US" sz="2800" dirty="0">
                <a:latin typeface="+mn-lt"/>
              </a:rPr>
              <a:t> native app.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>
                <a:latin typeface="+mn-lt"/>
              </a:rPr>
              <a:t>Phát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triển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dựa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trên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một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ngôn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ngữ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lập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trình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tiêu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chuẩn</a:t>
            </a:r>
            <a:r>
              <a:rPr lang="en-US" sz="2800" dirty="0">
                <a:latin typeface="+mn-lt"/>
              </a:rPr>
              <a:t> (C#, HTML5 </a:t>
            </a:r>
            <a:r>
              <a:rPr lang="en-US" sz="2800" dirty="0" err="1">
                <a:latin typeface="+mn-lt"/>
              </a:rPr>
              <a:t>và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Javascript</a:t>
            </a:r>
            <a:r>
              <a:rPr lang="en-US" sz="2800" dirty="0">
                <a:latin typeface="+mn-lt"/>
              </a:rPr>
              <a:t>).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>
                <a:latin typeface="+mn-lt"/>
              </a:rPr>
              <a:t>Có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thể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truy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cập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vào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những</a:t>
            </a:r>
            <a:r>
              <a:rPr lang="en-US" sz="2800" dirty="0">
                <a:latin typeface="+mn-lt"/>
              </a:rPr>
              <a:t> hardware features </a:t>
            </a:r>
            <a:r>
              <a:rPr lang="en-US" sz="2800" dirty="0" err="1">
                <a:latin typeface="+mn-lt"/>
              </a:rPr>
              <a:t>mà</a:t>
            </a:r>
            <a:r>
              <a:rPr lang="en-US" sz="2800" dirty="0">
                <a:latin typeface="+mn-lt"/>
              </a:rPr>
              <a:t> web app </a:t>
            </a:r>
            <a:r>
              <a:rPr lang="en-US" sz="2800" dirty="0" err="1">
                <a:latin typeface="+mn-lt"/>
              </a:rPr>
              <a:t>không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có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quyền</a:t>
            </a:r>
            <a:r>
              <a:rPr lang="en-US" sz="2800" dirty="0">
                <a:latin typeface="+mn-lt"/>
              </a:rPr>
              <a:t>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8B5DC7-4848-4D28-8169-1861EC43CECF}"/>
              </a:ext>
            </a:extLst>
          </p:cNvPr>
          <p:cNvSpPr txBox="1"/>
          <p:nvPr/>
        </p:nvSpPr>
        <p:spPr>
          <a:xfrm>
            <a:off x="179512" y="123478"/>
            <a:ext cx="8784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990000"/>
                </a:solidFill>
              </a:rPr>
              <a:t>Hybrid Applications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DEA083-9327-4302-836D-DE980C2DD2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5" y="3121110"/>
            <a:ext cx="1872208" cy="18989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D541B1-FD79-44BE-B9CD-9B956E63E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5" y="3117356"/>
            <a:ext cx="3030053" cy="183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14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51520" y="1694294"/>
            <a:ext cx="8640960" cy="3253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latinLnBrk="0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>
                <a:latin typeface="+mn-lt"/>
              </a:rPr>
              <a:t>Hỗ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trợ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đa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nền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tảng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và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giúp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các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công</a:t>
            </a:r>
            <a:r>
              <a:rPr lang="en-US" sz="2800" dirty="0">
                <a:latin typeface="+mn-lt"/>
              </a:rPr>
              <a:t> ty </a:t>
            </a:r>
            <a:r>
              <a:rPr lang="en-US" sz="2800" dirty="0" err="1">
                <a:latin typeface="+mn-lt"/>
              </a:rPr>
              <a:t>tiết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kiệm</a:t>
            </a:r>
            <a:r>
              <a:rPr lang="en-US" sz="2800" dirty="0">
                <a:latin typeface="+mn-lt"/>
              </a:rPr>
              <a:t> chi </a:t>
            </a:r>
            <a:r>
              <a:rPr lang="en-US" sz="2800" dirty="0" err="1">
                <a:latin typeface="+mn-lt"/>
              </a:rPr>
              <a:t>phí</a:t>
            </a:r>
            <a:r>
              <a:rPr lang="en-US" sz="2800" dirty="0">
                <a:latin typeface="+mn-lt"/>
              </a:rPr>
              <a:t> code </a:t>
            </a:r>
            <a:r>
              <a:rPr lang="en-US" sz="2800" dirty="0" err="1">
                <a:latin typeface="+mn-lt"/>
              </a:rPr>
              <a:t>nhiều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lần</a:t>
            </a:r>
            <a:r>
              <a:rPr lang="en-US" sz="2800" dirty="0">
                <a:latin typeface="+mn-lt"/>
              </a:rPr>
              <a:t>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>
                <a:latin typeface="+mn-lt"/>
              </a:rPr>
              <a:t>Với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những</a:t>
            </a:r>
            <a:r>
              <a:rPr lang="en-US" sz="2800" dirty="0">
                <a:latin typeface="+mn-lt"/>
              </a:rPr>
              <a:t> framework </a:t>
            </a:r>
            <a:r>
              <a:rPr lang="en-US" sz="2800" dirty="0" err="1">
                <a:latin typeface="+mn-lt"/>
              </a:rPr>
              <a:t>hỗ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trợ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như</a:t>
            </a:r>
            <a:r>
              <a:rPr lang="en-US" sz="2800" dirty="0">
                <a:latin typeface="+mn-lt"/>
              </a:rPr>
              <a:t> Ionic, </a:t>
            </a:r>
            <a:r>
              <a:rPr lang="en-US" sz="2800" dirty="0" err="1">
                <a:latin typeface="+mn-lt"/>
              </a:rPr>
              <a:t>Phonegap</a:t>
            </a:r>
            <a:r>
              <a:rPr lang="en-US" sz="2800" dirty="0">
                <a:latin typeface="+mn-lt"/>
              </a:rPr>
              <a:t>,… </a:t>
            </a:r>
            <a:r>
              <a:rPr lang="en-US" sz="2800" dirty="0" err="1">
                <a:latin typeface="+mn-lt"/>
              </a:rPr>
              <a:t>ngày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càng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được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nâng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cấp</a:t>
            </a:r>
            <a:r>
              <a:rPr lang="en-US" sz="2800" dirty="0">
                <a:latin typeface="+mn-lt"/>
              </a:rPr>
              <a:t>, </a:t>
            </a:r>
            <a:r>
              <a:rPr lang="en-US" sz="2800" dirty="0" err="1">
                <a:latin typeface="+mn-lt"/>
              </a:rPr>
              <a:t>rất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nhiều</a:t>
            </a:r>
            <a:r>
              <a:rPr lang="en-US" sz="2800" dirty="0">
                <a:latin typeface="+mn-lt"/>
              </a:rPr>
              <a:t> startup </a:t>
            </a:r>
            <a:r>
              <a:rPr lang="en-US" sz="2800" dirty="0" err="1">
                <a:latin typeface="+mn-lt"/>
              </a:rPr>
              <a:t>nổi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tiếng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đã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chuyển</a:t>
            </a:r>
            <a:r>
              <a:rPr lang="en-US" sz="2800" dirty="0">
                <a:latin typeface="+mn-lt"/>
              </a:rPr>
              <a:t> sang hybrid app, </a:t>
            </a:r>
            <a:r>
              <a:rPr lang="en-US" sz="2800" dirty="0" err="1">
                <a:latin typeface="+mn-lt"/>
              </a:rPr>
              <a:t>tiêu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biểu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là</a:t>
            </a:r>
            <a:r>
              <a:rPr lang="en-US" sz="2800" dirty="0">
                <a:latin typeface="+mn-lt"/>
              </a:rPr>
              <a:t> Uber, Evernote, Instagram, Gmail,…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EB7768-29B1-4681-9DC2-D92A0CB54E0E}"/>
              </a:ext>
            </a:extLst>
          </p:cNvPr>
          <p:cNvSpPr txBox="1"/>
          <p:nvPr/>
        </p:nvSpPr>
        <p:spPr>
          <a:xfrm>
            <a:off x="179512" y="123478"/>
            <a:ext cx="8784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990000"/>
                </a:solidFill>
              </a:rPr>
              <a:t>Hybrid Applications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36D5D55-6BCD-4C36-A26C-675B9FF2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59582"/>
            <a:ext cx="648071" cy="581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03206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520" y="1767463"/>
            <a:ext cx="8640960" cy="32525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 latinLnBrk="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 err="1">
                <a:ea typeface="+mj-ea"/>
                <a:cs typeface="+mj-cs"/>
              </a:rPr>
              <a:t>Khó</a:t>
            </a:r>
            <a:r>
              <a:rPr lang="en-US" sz="2800" dirty="0">
                <a:ea typeface="+mj-ea"/>
                <a:cs typeface="+mj-cs"/>
              </a:rPr>
              <a:t> </a:t>
            </a:r>
            <a:r>
              <a:rPr lang="en-US" sz="2800" dirty="0" err="1">
                <a:ea typeface="+mj-ea"/>
                <a:cs typeface="+mj-cs"/>
              </a:rPr>
              <a:t>khăn</a:t>
            </a:r>
            <a:r>
              <a:rPr lang="en-US" sz="2800" dirty="0">
                <a:ea typeface="+mj-ea"/>
                <a:cs typeface="+mj-cs"/>
              </a:rPr>
              <a:t> </a:t>
            </a:r>
            <a:r>
              <a:rPr lang="en-US" sz="2800" dirty="0" err="1">
                <a:ea typeface="+mj-ea"/>
                <a:cs typeface="+mj-cs"/>
              </a:rPr>
              <a:t>sẽ</a:t>
            </a:r>
            <a:r>
              <a:rPr lang="en-US" sz="2800" dirty="0">
                <a:ea typeface="+mj-ea"/>
                <a:cs typeface="+mj-cs"/>
              </a:rPr>
              <a:t> </a:t>
            </a:r>
            <a:r>
              <a:rPr lang="en-US" sz="2800" dirty="0" err="1">
                <a:ea typeface="+mj-ea"/>
                <a:cs typeface="+mj-cs"/>
              </a:rPr>
              <a:t>khởi</a:t>
            </a:r>
            <a:r>
              <a:rPr lang="en-US" sz="2800" dirty="0">
                <a:ea typeface="+mj-ea"/>
                <a:cs typeface="+mj-cs"/>
              </a:rPr>
              <a:t> </a:t>
            </a:r>
            <a:r>
              <a:rPr lang="en-US" sz="2800" dirty="0" err="1">
                <a:ea typeface="+mj-ea"/>
                <a:cs typeface="+mj-cs"/>
              </a:rPr>
              <a:t>nguồn</a:t>
            </a:r>
            <a:r>
              <a:rPr lang="en-US" sz="2800" dirty="0">
                <a:ea typeface="+mj-ea"/>
                <a:cs typeface="+mj-cs"/>
              </a:rPr>
              <a:t> </a:t>
            </a:r>
            <a:r>
              <a:rPr lang="en-US" sz="2800" dirty="0" err="1">
                <a:ea typeface="+mj-ea"/>
                <a:cs typeface="+mj-cs"/>
              </a:rPr>
              <a:t>từ</a:t>
            </a:r>
            <a:r>
              <a:rPr lang="en-US" sz="2800" dirty="0">
                <a:ea typeface="+mj-ea"/>
                <a:cs typeface="+mj-cs"/>
              </a:rPr>
              <a:t> 2 platforms.</a:t>
            </a:r>
          </a:p>
          <a:p>
            <a:pPr marL="457200" indent="-457200" latinLnBrk="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 err="1">
                <a:ea typeface="+mj-ea"/>
                <a:cs typeface="+mj-cs"/>
              </a:rPr>
              <a:t>Ứng</a:t>
            </a:r>
            <a:r>
              <a:rPr lang="en-US" sz="2800" dirty="0">
                <a:ea typeface="+mj-ea"/>
                <a:cs typeface="+mj-cs"/>
              </a:rPr>
              <a:t> </a:t>
            </a:r>
            <a:r>
              <a:rPr lang="en-US" sz="2800" dirty="0" err="1">
                <a:ea typeface="+mj-ea"/>
                <a:cs typeface="+mj-cs"/>
              </a:rPr>
              <a:t>dụng</a:t>
            </a:r>
            <a:r>
              <a:rPr lang="en-US" sz="2800" dirty="0">
                <a:ea typeface="+mj-ea"/>
                <a:cs typeface="+mj-cs"/>
              </a:rPr>
              <a:t> </a:t>
            </a:r>
            <a:r>
              <a:rPr lang="en-US" sz="2800" dirty="0" err="1">
                <a:ea typeface="+mj-ea"/>
                <a:cs typeface="+mj-cs"/>
              </a:rPr>
              <a:t>có</a:t>
            </a:r>
            <a:r>
              <a:rPr lang="en-US" sz="2800" dirty="0">
                <a:ea typeface="+mj-ea"/>
                <a:cs typeface="+mj-cs"/>
              </a:rPr>
              <a:t> </a:t>
            </a:r>
            <a:r>
              <a:rPr lang="en-US" sz="2800" dirty="0" err="1">
                <a:ea typeface="+mj-ea"/>
                <a:cs typeface="+mj-cs"/>
              </a:rPr>
              <a:t>tương</a:t>
            </a:r>
            <a:r>
              <a:rPr lang="en-US" sz="2800" dirty="0">
                <a:ea typeface="+mj-ea"/>
                <a:cs typeface="+mj-cs"/>
              </a:rPr>
              <a:t> </a:t>
            </a:r>
            <a:r>
              <a:rPr lang="en-US" sz="2800" dirty="0" err="1">
                <a:ea typeface="+mj-ea"/>
                <a:cs typeface="+mj-cs"/>
              </a:rPr>
              <a:t>tác</a:t>
            </a:r>
            <a:r>
              <a:rPr lang="en-US" sz="2800" dirty="0">
                <a:ea typeface="+mj-ea"/>
                <a:cs typeface="+mj-cs"/>
              </a:rPr>
              <a:t> </a:t>
            </a:r>
            <a:r>
              <a:rPr lang="en-US" sz="2800" dirty="0" err="1">
                <a:ea typeface="+mj-ea"/>
                <a:cs typeface="+mj-cs"/>
              </a:rPr>
              <a:t>phức</a:t>
            </a:r>
            <a:r>
              <a:rPr lang="en-US" sz="2800" dirty="0">
                <a:ea typeface="+mj-ea"/>
                <a:cs typeface="+mj-cs"/>
              </a:rPr>
              <a:t> </a:t>
            </a:r>
            <a:r>
              <a:rPr lang="en-US" sz="2800" dirty="0" err="1">
                <a:ea typeface="+mj-ea"/>
                <a:cs typeface="+mj-cs"/>
              </a:rPr>
              <a:t>tạp</a:t>
            </a:r>
            <a:r>
              <a:rPr lang="en-US" sz="2800" dirty="0">
                <a:ea typeface="+mj-ea"/>
                <a:cs typeface="+mj-cs"/>
              </a:rPr>
              <a:t> </a:t>
            </a:r>
            <a:r>
              <a:rPr lang="en-US" sz="2800" dirty="0" err="1">
                <a:ea typeface="+mj-ea"/>
                <a:cs typeface="+mj-cs"/>
              </a:rPr>
              <a:t>thì</a:t>
            </a:r>
            <a:r>
              <a:rPr lang="en-US" sz="2800" dirty="0">
                <a:ea typeface="+mj-ea"/>
                <a:cs typeface="+mj-cs"/>
              </a:rPr>
              <a:t> hybrid app </a:t>
            </a:r>
            <a:r>
              <a:rPr lang="en-US" sz="2800" dirty="0" err="1">
                <a:ea typeface="+mj-ea"/>
                <a:cs typeface="+mj-cs"/>
              </a:rPr>
              <a:t>sẽ</a:t>
            </a:r>
            <a:r>
              <a:rPr lang="en-US" sz="2800" dirty="0">
                <a:ea typeface="+mj-ea"/>
                <a:cs typeface="+mj-cs"/>
              </a:rPr>
              <a:t> </a:t>
            </a:r>
            <a:r>
              <a:rPr lang="en-US" sz="2800" dirty="0" err="1">
                <a:ea typeface="+mj-ea"/>
                <a:cs typeface="+mj-cs"/>
              </a:rPr>
              <a:t>là</a:t>
            </a:r>
            <a:r>
              <a:rPr lang="en-US" sz="2800" dirty="0">
                <a:ea typeface="+mj-ea"/>
                <a:cs typeface="+mj-cs"/>
              </a:rPr>
              <a:t> </a:t>
            </a:r>
            <a:r>
              <a:rPr lang="en-US" sz="2800" dirty="0" err="1">
                <a:ea typeface="+mj-ea"/>
                <a:cs typeface="+mj-cs"/>
              </a:rPr>
              <a:t>bài</a:t>
            </a:r>
            <a:r>
              <a:rPr lang="en-US" sz="2800" dirty="0">
                <a:ea typeface="+mj-ea"/>
                <a:cs typeface="+mj-cs"/>
              </a:rPr>
              <a:t> </a:t>
            </a:r>
            <a:r>
              <a:rPr lang="en-US" sz="2800" dirty="0" err="1">
                <a:ea typeface="+mj-ea"/>
                <a:cs typeface="+mj-cs"/>
              </a:rPr>
              <a:t>toán</a:t>
            </a:r>
            <a:r>
              <a:rPr lang="en-US" sz="2800" dirty="0">
                <a:ea typeface="+mj-ea"/>
                <a:cs typeface="+mj-cs"/>
              </a:rPr>
              <a:t> </a:t>
            </a:r>
            <a:r>
              <a:rPr lang="en-US" sz="2800" dirty="0" err="1">
                <a:ea typeface="+mj-ea"/>
                <a:cs typeface="+mj-cs"/>
              </a:rPr>
              <a:t>khó</a:t>
            </a:r>
            <a:r>
              <a:rPr lang="en-US" sz="2800" dirty="0">
                <a:ea typeface="+mj-ea"/>
                <a:cs typeface="+mj-cs"/>
              </a:rPr>
              <a:t> </a:t>
            </a:r>
            <a:r>
              <a:rPr lang="en-US" sz="2800" dirty="0" err="1">
                <a:ea typeface="+mj-ea"/>
                <a:cs typeface="+mj-cs"/>
              </a:rPr>
              <a:t>cho</a:t>
            </a:r>
            <a:r>
              <a:rPr lang="en-US" sz="2800" dirty="0">
                <a:ea typeface="+mj-ea"/>
                <a:cs typeface="+mj-cs"/>
              </a:rPr>
              <a:t> </a:t>
            </a:r>
            <a:r>
              <a:rPr lang="en-US" sz="2800" dirty="0" err="1">
                <a:ea typeface="+mj-ea"/>
                <a:cs typeface="+mj-cs"/>
              </a:rPr>
              <a:t>các</a:t>
            </a:r>
            <a:r>
              <a:rPr lang="en-US" sz="2800" dirty="0">
                <a:ea typeface="+mj-ea"/>
                <a:cs typeface="+mj-cs"/>
              </a:rPr>
              <a:t> </a:t>
            </a:r>
            <a:r>
              <a:rPr lang="en-US" sz="2800" dirty="0" err="1">
                <a:ea typeface="+mj-ea"/>
                <a:cs typeface="+mj-cs"/>
              </a:rPr>
              <a:t>nhà</a:t>
            </a:r>
            <a:r>
              <a:rPr lang="en-US" sz="2800" dirty="0">
                <a:ea typeface="+mj-ea"/>
                <a:cs typeface="+mj-cs"/>
              </a:rPr>
              <a:t> </a:t>
            </a:r>
            <a:r>
              <a:rPr lang="en-US" sz="2800" dirty="0" err="1">
                <a:ea typeface="+mj-ea"/>
                <a:cs typeface="+mj-cs"/>
              </a:rPr>
              <a:t>phát</a:t>
            </a:r>
            <a:r>
              <a:rPr lang="en-US" sz="2800" dirty="0">
                <a:ea typeface="+mj-ea"/>
                <a:cs typeface="+mj-cs"/>
              </a:rPr>
              <a:t> </a:t>
            </a:r>
            <a:r>
              <a:rPr lang="en-US" sz="2800" dirty="0" err="1">
                <a:ea typeface="+mj-ea"/>
                <a:cs typeface="+mj-cs"/>
              </a:rPr>
              <a:t>triển</a:t>
            </a:r>
            <a:r>
              <a:rPr lang="en-US" sz="2800" dirty="0">
                <a:ea typeface="+mj-ea"/>
                <a:cs typeface="+mj-cs"/>
              </a:rPr>
              <a:t>. </a:t>
            </a:r>
          </a:p>
          <a:p>
            <a:pPr marL="457200" indent="-457200" latinLnBrk="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ea typeface="+mj-ea"/>
                <a:cs typeface="+mj-cs"/>
              </a:rPr>
              <a:t>Hybrid </a:t>
            </a:r>
            <a:r>
              <a:rPr lang="en-US" sz="2800" dirty="0" err="1">
                <a:ea typeface="+mj-ea"/>
                <a:cs typeface="+mj-cs"/>
              </a:rPr>
              <a:t>có</a:t>
            </a:r>
            <a:r>
              <a:rPr lang="en-US" sz="2800" dirty="0">
                <a:ea typeface="+mj-ea"/>
                <a:cs typeface="+mj-cs"/>
              </a:rPr>
              <a:t> </a:t>
            </a:r>
            <a:r>
              <a:rPr lang="en-US" sz="2800" dirty="0" err="1">
                <a:ea typeface="+mj-ea"/>
                <a:cs typeface="+mj-cs"/>
              </a:rPr>
              <a:t>nhiều</a:t>
            </a:r>
            <a:r>
              <a:rPr lang="en-US" sz="2800" dirty="0">
                <a:ea typeface="+mj-ea"/>
                <a:cs typeface="+mj-cs"/>
              </a:rPr>
              <a:t> </a:t>
            </a:r>
            <a:r>
              <a:rPr lang="en-US" sz="2800" dirty="0" err="1">
                <a:ea typeface="+mj-ea"/>
                <a:cs typeface="+mj-cs"/>
              </a:rPr>
              <a:t>hạn</a:t>
            </a:r>
            <a:r>
              <a:rPr lang="en-US" sz="2800" dirty="0">
                <a:ea typeface="+mj-ea"/>
                <a:cs typeface="+mj-cs"/>
              </a:rPr>
              <a:t> </a:t>
            </a:r>
            <a:r>
              <a:rPr lang="en-US" sz="2800" dirty="0" err="1">
                <a:ea typeface="+mj-ea"/>
                <a:cs typeface="+mj-cs"/>
              </a:rPr>
              <a:t>chế</a:t>
            </a:r>
            <a:r>
              <a:rPr lang="en-US" sz="2800" dirty="0">
                <a:ea typeface="+mj-ea"/>
                <a:cs typeface="+mj-cs"/>
              </a:rPr>
              <a:t> </a:t>
            </a:r>
            <a:r>
              <a:rPr lang="en-US" sz="2800" dirty="0" err="1">
                <a:ea typeface="+mj-ea"/>
                <a:cs typeface="+mj-cs"/>
              </a:rPr>
              <a:t>khi</a:t>
            </a:r>
            <a:r>
              <a:rPr lang="en-US" sz="2800" dirty="0">
                <a:ea typeface="+mj-ea"/>
                <a:cs typeface="+mj-cs"/>
              </a:rPr>
              <a:t> </a:t>
            </a:r>
            <a:r>
              <a:rPr lang="en-US" sz="2800" dirty="0" err="1">
                <a:ea typeface="+mj-ea"/>
                <a:cs typeface="+mj-cs"/>
              </a:rPr>
              <a:t>phát</a:t>
            </a:r>
            <a:r>
              <a:rPr lang="en-US" sz="2800" dirty="0">
                <a:ea typeface="+mj-ea"/>
                <a:cs typeface="+mj-cs"/>
              </a:rPr>
              <a:t> </a:t>
            </a:r>
            <a:r>
              <a:rPr lang="en-US" sz="2800" dirty="0" err="1">
                <a:ea typeface="+mj-ea"/>
                <a:cs typeface="+mj-cs"/>
              </a:rPr>
              <a:t>triển</a:t>
            </a:r>
            <a:r>
              <a:rPr lang="en-US" sz="2800" dirty="0">
                <a:ea typeface="+mj-ea"/>
                <a:cs typeface="+mj-cs"/>
              </a:rPr>
              <a:t> app </a:t>
            </a:r>
            <a:r>
              <a:rPr lang="en-US" sz="2800" dirty="0" err="1">
                <a:ea typeface="+mj-ea"/>
                <a:cs typeface="+mj-cs"/>
              </a:rPr>
              <a:t>của</a:t>
            </a:r>
            <a:r>
              <a:rPr lang="en-US" sz="2800" dirty="0">
                <a:ea typeface="+mj-ea"/>
                <a:cs typeface="+mj-cs"/>
              </a:rPr>
              <a:t> </a:t>
            </a:r>
            <a:r>
              <a:rPr lang="en-US" sz="2800" dirty="0" err="1">
                <a:ea typeface="+mj-ea"/>
                <a:cs typeface="+mj-cs"/>
              </a:rPr>
              <a:t>mình</a:t>
            </a:r>
            <a:r>
              <a:rPr lang="en-US" sz="2800" dirty="0">
                <a:ea typeface="+mj-ea"/>
                <a:cs typeface="+mj-cs"/>
              </a:rPr>
              <a:t> </a:t>
            </a:r>
            <a:r>
              <a:rPr lang="en-US" sz="2800" dirty="0" err="1">
                <a:ea typeface="+mj-ea"/>
                <a:cs typeface="+mj-cs"/>
              </a:rPr>
              <a:t>lên</a:t>
            </a:r>
            <a:r>
              <a:rPr lang="en-US" sz="2800" dirty="0">
                <a:ea typeface="+mj-ea"/>
                <a:cs typeface="+mj-cs"/>
              </a:rPr>
              <a:t> </a:t>
            </a:r>
            <a:r>
              <a:rPr lang="en-US" sz="2800" dirty="0" err="1">
                <a:ea typeface="+mj-ea"/>
                <a:cs typeface="+mj-cs"/>
              </a:rPr>
              <a:t>mức</a:t>
            </a:r>
            <a:r>
              <a:rPr lang="en-US" sz="2800" dirty="0">
                <a:ea typeface="+mj-ea"/>
                <a:cs typeface="+mj-cs"/>
              </a:rPr>
              <a:t> </a:t>
            </a:r>
            <a:r>
              <a:rPr lang="en-US" sz="2800" dirty="0" err="1">
                <a:ea typeface="+mj-ea"/>
                <a:cs typeface="+mj-cs"/>
              </a:rPr>
              <a:t>cao</a:t>
            </a:r>
            <a:r>
              <a:rPr lang="en-US" sz="2800" dirty="0">
                <a:ea typeface="+mj-ea"/>
                <a:cs typeface="+mj-cs"/>
              </a:rPr>
              <a:t> </a:t>
            </a:r>
            <a:r>
              <a:rPr lang="en-US" sz="2800" dirty="0" err="1">
                <a:ea typeface="+mj-ea"/>
                <a:cs typeface="+mj-cs"/>
              </a:rPr>
              <a:t>và</a:t>
            </a:r>
            <a:r>
              <a:rPr lang="en-US" sz="2800" dirty="0">
                <a:ea typeface="+mj-ea"/>
                <a:cs typeface="+mj-cs"/>
              </a:rPr>
              <a:t> </a:t>
            </a:r>
            <a:r>
              <a:rPr lang="en-US" sz="2800" dirty="0" err="1">
                <a:ea typeface="+mj-ea"/>
                <a:cs typeface="+mj-cs"/>
              </a:rPr>
              <a:t>tinh</a:t>
            </a:r>
            <a:r>
              <a:rPr lang="en-US" sz="2800" dirty="0">
                <a:ea typeface="+mj-ea"/>
                <a:cs typeface="+mj-cs"/>
              </a:rPr>
              <a:t> </a:t>
            </a:r>
            <a:r>
              <a:rPr lang="en-US" sz="2800" dirty="0" err="1">
                <a:ea typeface="+mj-ea"/>
                <a:cs typeface="+mj-cs"/>
              </a:rPr>
              <a:t>tế</a:t>
            </a:r>
            <a:r>
              <a:rPr lang="en-US" sz="2800" dirty="0">
                <a:ea typeface="+mj-ea"/>
                <a:cs typeface="+mj-cs"/>
              </a:rPr>
              <a:t> </a:t>
            </a:r>
            <a:r>
              <a:rPr lang="en-US" sz="2800" dirty="0" err="1">
                <a:ea typeface="+mj-ea"/>
                <a:cs typeface="+mj-cs"/>
              </a:rPr>
              <a:t>hơn</a:t>
            </a:r>
            <a:r>
              <a:rPr lang="en-US" sz="2800" dirty="0">
                <a:ea typeface="+mj-ea"/>
                <a:cs typeface="+mj-cs"/>
              </a:rPr>
              <a:t>. </a:t>
            </a:r>
          </a:p>
          <a:p>
            <a:pPr marL="457200" indent="-457200" latinLnBrk="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ea typeface="+mj-ea"/>
                <a:cs typeface="+mj-cs"/>
              </a:rPr>
              <a:t>Chi </a:t>
            </a:r>
            <a:r>
              <a:rPr lang="en-US" sz="2800" dirty="0" err="1">
                <a:ea typeface="+mj-ea"/>
                <a:cs typeface="+mj-cs"/>
              </a:rPr>
              <a:t>phí</a:t>
            </a:r>
            <a:r>
              <a:rPr lang="en-US" sz="2800" dirty="0">
                <a:ea typeface="+mj-ea"/>
                <a:cs typeface="+mj-cs"/>
              </a:rPr>
              <a:t> </a:t>
            </a:r>
            <a:r>
              <a:rPr lang="en-US" sz="2800" dirty="0" err="1">
                <a:ea typeface="+mj-ea"/>
                <a:cs typeface="+mj-cs"/>
              </a:rPr>
              <a:t>duy</a:t>
            </a:r>
            <a:r>
              <a:rPr lang="en-US" sz="2800" dirty="0">
                <a:ea typeface="+mj-ea"/>
                <a:cs typeface="+mj-cs"/>
              </a:rPr>
              <a:t> </a:t>
            </a:r>
            <a:r>
              <a:rPr lang="en-US" sz="2800" dirty="0" err="1">
                <a:ea typeface="+mj-ea"/>
                <a:cs typeface="+mj-cs"/>
              </a:rPr>
              <a:t>trì</a:t>
            </a:r>
            <a:r>
              <a:rPr lang="en-US" sz="2800" dirty="0">
                <a:ea typeface="+mj-ea"/>
                <a:cs typeface="+mj-cs"/>
              </a:rPr>
              <a:t> </a:t>
            </a:r>
            <a:r>
              <a:rPr lang="en-US" sz="2800" dirty="0" err="1">
                <a:ea typeface="+mj-ea"/>
                <a:cs typeface="+mj-cs"/>
              </a:rPr>
              <a:t>ứng</a:t>
            </a:r>
            <a:r>
              <a:rPr lang="en-US" sz="2800" dirty="0">
                <a:ea typeface="+mj-ea"/>
                <a:cs typeface="+mj-cs"/>
              </a:rPr>
              <a:t> </a:t>
            </a:r>
            <a:r>
              <a:rPr lang="en-US" sz="2800" dirty="0" err="1">
                <a:ea typeface="+mj-ea"/>
                <a:cs typeface="+mj-cs"/>
              </a:rPr>
              <a:t>dụng</a:t>
            </a:r>
            <a:r>
              <a:rPr lang="en-US" sz="2800" dirty="0">
                <a:ea typeface="+mj-ea"/>
                <a:cs typeface="+mj-cs"/>
              </a:rPr>
              <a:t> hybrid </a:t>
            </a:r>
            <a:r>
              <a:rPr lang="en-US" sz="2800" dirty="0" err="1">
                <a:ea typeface="+mj-ea"/>
                <a:cs typeface="+mj-cs"/>
              </a:rPr>
              <a:t>thường</a:t>
            </a:r>
            <a:r>
              <a:rPr lang="en-US" sz="2800" dirty="0">
                <a:ea typeface="+mj-ea"/>
                <a:cs typeface="+mj-cs"/>
              </a:rPr>
              <a:t> </a:t>
            </a:r>
            <a:r>
              <a:rPr lang="en-US" sz="2800" dirty="0" err="1">
                <a:ea typeface="+mj-ea"/>
                <a:cs typeface="+mj-cs"/>
              </a:rPr>
              <a:t>lớn</a:t>
            </a:r>
            <a:r>
              <a:rPr lang="en-US" sz="2800" dirty="0">
                <a:ea typeface="+mj-ea"/>
                <a:cs typeface="+mj-cs"/>
              </a:rPr>
              <a:t> </a:t>
            </a:r>
            <a:r>
              <a:rPr lang="en-US" sz="2800" dirty="0" err="1">
                <a:ea typeface="+mj-ea"/>
                <a:cs typeface="+mj-cs"/>
              </a:rPr>
              <a:t>hơn</a:t>
            </a:r>
            <a:r>
              <a:rPr lang="en-US" sz="2800" dirty="0">
                <a:ea typeface="+mj-ea"/>
                <a:cs typeface="+mj-cs"/>
              </a:rPr>
              <a:t> chi </a:t>
            </a:r>
            <a:r>
              <a:rPr lang="en-US" sz="2800" dirty="0" err="1">
                <a:ea typeface="+mj-ea"/>
                <a:cs typeface="+mj-cs"/>
              </a:rPr>
              <a:t>phí</a:t>
            </a:r>
            <a:r>
              <a:rPr lang="en-US" sz="2800" dirty="0">
                <a:ea typeface="+mj-ea"/>
                <a:cs typeface="+mj-cs"/>
              </a:rPr>
              <a:t> </a:t>
            </a:r>
            <a:r>
              <a:rPr lang="en-US" sz="2800" dirty="0" err="1">
                <a:ea typeface="+mj-ea"/>
                <a:cs typeface="+mj-cs"/>
              </a:rPr>
              <a:t>cho</a:t>
            </a:r>
            <a:r>
              <a:rPr lang="en-US" sz="2800" dirty="0">
                <a:ea typeface="+mj-ea"/>
                <a:cs typeface="+mj-cs"/>
              </a:rPr>
              <a:t> </a:t>
            </a:r>
            <a:r>
              <a:rPr lang="en-US" sz="2800" dirty="0" err="1">
                <a:ea typeface="+mj-ea"/>
                <a:cs typeface="+mj-cs"/>
              </a:rPr>
              <a:t>các</a:t>
            </a:r>
            <a:r>
              <a:rPr lang="en-US" sz="2800" dirty="0">
                <a:ea typeface="+mj-ea"/>
                <a:cs typeface="+mj-cs"/>
              </a:rPr>
              <a:t> </a:t>
            </a:r>
            <a:r>
              <a:rPr lang="en-US" sz="2800" dirty="0" err="1">
                <a:ea typeface="+mj-ea"/>
                <a:cs typeface="+mj-cs"/>
              </a:rPr>
              <a:t>ứng</a:t>
            </a:r>
            <a:r>
              <a:rPr lang="en-US" sz="2800" dirty="0">
                <a:ea typeface="+mj-ea"/>
                <a:cs typeface="+mj-cs"/>
              </a:rPr>
              <a:t> </a:t>
            </a:r>
            <a:r>
              <a:rPr lang="en-US" sz="2800" dirty="0" err="1">
                <a:ea typeface="+mj-ea"/>
                <a:cs typeface="+mj-cs"/>
              </a:rPr>
              <a:t>dụng</a:t>
            </a:r>
            <a:r>
              <a:rPr lang="en-US" sz="2800" dirty="0">
                <a:ea typeface="+mj-ea"/>
                <a:cs typeface="+mj-cs"/>
              </a:rPr>
              <a:t> native.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4F9445-F9C6-46AB-9D4A-FC8ADF43A317}"/>
              </a:ext>
            </a:extLst>
          </p:cNvPr>
          <p:cNvSpPr txBox="1"/>
          <p:nvPr/>
        </p:nvSpPr>
        <p:spPr>
          <a:xfrm>
            <a:off x="179512" y="123478"/>
            <a:ext cx="8784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990000"/>
                </a:solidFill>
              </a:rPr>
              <a:t>Hybrid Applications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AE62800-7FAE-43F5-BBCB-D172BEE8E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95536" y="1059582"/>
            <a:ext cx="648072" cy="686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2778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635896" y="2088458"/>
            <a:ext cx="3456384" cy="1686664"/>
          </a:xfrm>
        </p:spPr>
        <p:txBody>
          <a:bodyPr anchor="t"/>
          <a:lstStyle/>
          <a:p>
            <a:r>
              <a:rPr lang="en-US" b="1" dirty="0" err="1">
                <a:solidFill>
                  <a:srgbClr val="990000"/>
                </a:solidFill>
              </a:rPr>
              <a:t>Ứng</a:t>
            </a:r>
            <a:r>
              <a:rPr lang="en-US" b="1" dirty="0">
                <a:solidFill>
                  <a:srgbClr val="990000"/>
                </a:solidFill>
              </a:rPr>
              <a:t> </a:t>
            </a:r>
            <a:r>
              <a:rPr lang="en-US" b="1" dirty="0" err="1">
                <a:solidFill>
                  <a:srgbClr val="990000"/>
                </a:solidFill>
              </a:rPr>
              <a:t>dụng</a:t>
            </a:r>
            <a:r>
              <a:rPr lang="en-US" b="1" dirty="0">
                <a:solidFill>
                  <a:srgbClr val="990000"/>
                </a:solidFill>
              </a:rPr>
              <a:t> web </a:t>
            </a:r>
            <a:r>
              <a:rPr lang="en-US" b="1" dirty="0" err="1">
                <a:solidFill>
                  <a:srgbClr val="990000"/>
                </a:solidFill>
              </a:rPr>
              <a:t>hoạt</a:t>
            </a:r>
            <a:r>
              <a:rPr lang="en-US" b="1" dirty="0">
                <a:solidFill>
                  <a:srgbClr val="990000"/>
                </a:solidFill>
              </a:rPr>
              <a:t> </a:t>
            </a:r>
            <a:r>
              <a:rPr lang="en-US" b="1" dirty="0" err="1">
                <a:solidFill>
                  <a:srgbClr val="990000"/>
                </a:solidFill>
              </a:rPr>
              <a:t>động</a:t>
            </a:r>
            <a:endParaRPr lang="en-US" b="1" dirty="0">
              <a:solidFill>
                <a:srgbClr val="990000"/>
              </a:solidFill>
            </a:endParaRP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473958D4-BB6A-490D-91CE-EB7DD08AF8EE}"/>
              </a:ext>
            </a:extLst>
          </p:cNvPr>
          <p:cNvSpPr/>
          <p:nvPr/>
        </p:nvSpPr>
        <p:spPr>
          <a:xfrm>
            <a:off x="2051720" y="2337065"/>
            <a:ext cx="648072" cy="594725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1700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EF5788-5FC2-404F-BD63-4C8CE4F216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sz="4000" b="1" dirty="0">
                <a:solidFill>
                  <a:srgbClr val="990000"/>
                </a:solidFill>
              </a:rPr>
              <a:t>Web Applications </a:t>
            </a:r>
            <a:r>
              <a:rPr lang="en-US" sz="4000" b="1" dirty="0" err="1">
                <a:solidFill>
                  <a:srgbClr val="990000"/>
                </a:solidFill>
              </a:rPr>
              <a:t>hoạt</a:t>
            </a:r>
            <a:r>
              <a:rPr lang="en-US" sz="4000" b="1" dirty="0">
                <a:solidFill>
                  <a:srgbClr val="990000"/>
                </a:solidFill>
              </a:rPr>
              <a:t> </a:t>
            </a:r>
            <a:r>
              <a:rPr lang="en-US" sz="4000" b="1" dirty="0" err="1">
                <a:solidFill>
                  <a:srgbClr val="990000"/>
                </a:solidFill>
              </a:rPr>
              <a:t>động</a:t>
            </a:r>
            <a:endParaRPr lang="en-US" sz="4000" b="1" dirty="0">
              <a:solidFill>
                <a:srgbClr val="990000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E64A352-5CC3-403B-8F37-B157DEE04870}"/>
              </a:ext>
            </a:extLst>
          </p:cNvPr>
          <p:cNvSpPr txBox="1">
            <a:spLocks/>
          </p:cNvSpPr>
          <p:nvPr/>
        </p:nvSpPr>
        <p:spPr>
          <a:xfrm>
            <a:off x="179512" y="1059582"/>
            <a:ext cx="8820472" cy="34563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latinLnBrk="0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 err="1">
                <a:latin typeface="+mn-lt"/>
              </a:rPr>
              <a:t>Đây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là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một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luồng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ứng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dụng</a:t>
            </a:r>
            <a:r>
              <a:rPr lang="en-US" sz="2800" dirty="0">
                <a:latin typeface="+mn-lt"/>
              </a:rPr>
              <a:t> web </a:t>
            </a:r>
            <a:r>
              <a:rPr lang="en-US" sz="2800" dirty="0" err="1">
                <a:latin typeface="+mn-lt"/>
              </a:rPr>
              <a:t>thông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thường</a:t>
            </a:r>
            <a:r>
              <a:rPr lang="en-US" sz="2800" dirty="0">
                <a:latin typeface="+mn-lt"/>
              </a:rPr>
              <a:t> :</a:t>
            </a:r>
          </a:p>
          <a:p>
            <a:pPr algn="l"/>
            <a:endParaRPr lang="en-US" sz="2800" dirty="0">
              <a:latin typeface="+mn-lt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dirty="0" err="1">
                <a:latin typeface="+mn-lt"/>
              </a:rPr>
              <a:t>Người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dùng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kích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hoạt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yêu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cầu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đến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máy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chủ</a:t>
            </a:r>
            <a:r>
              <a:rPr lang="en-US" sz="2800" dirty="0">
                <a:latin typeface="+mn-lt"/>
              </a:rPr>
              <a:t> web qua Internet, </a:t>
            </a:r>
            <a:r>
              <a:rPr lang="en-US" sz="2800" dirty="0" err="1">
                <a:latin typeface="+mn-lt"/>
              </a:rPr>
              <a:t>thông</a:t>
            </a:r>
            <a:r>
              <a:rPr lang="en-US" sz="2800" dirty="0">
                <a:latin typeface="+mn-lt"/>
              </a:rPr>
              <a:t> qua </a:t>
            </a:r>
            <a:r>
              <a:rPr lang="en-US" sz="2800" dirty="0" err="1">
                <a:latin typeface="+mn-lt"/>
              </a:rPr>
              <a:t>trình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duyệt</a:t>
            </a:r>
            <a:r>
              <a:rPr lang="en-US" sz="2800" dirty="0">
                <a:latin typeface="+mn-lt"/>
              </a:rPr>
              <a:t> web </a:t>
            </a:r>
            <a:r>
              <a:rPr lang="en-US" sz="2800" dirty="0" err="1">
                <a:latin typeface="+mn-lt"/>
              </a:rPr>
              <a:t>hoặc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giao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diện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người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dùng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của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ứng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dụng</a:t>
            </a:r>
            <a:endParaRPr lang="en-US" sz="2800" dirty="0">
              <a:latin typeface="+mn-lt"/>
            </a:endParaRPr>
          </a:p>
          <a:p>
            <a:pPr marL="514350" indent="-514350" algn="l">
              <a:buFont typeface="+mj-lt"/>
              <a:buAutoNum type="arabicPeriod"/>
            </a:pPr>
            <a:endParaRPr lang="en-US" sz="2800" dirty="0">
              <a:latin typeface="+mn-lt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dirty="0" err="1">
                <a:latin typeface="+mn-lt"/>
              </a:rPr>
              <a:t>Máy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chủ</a:t>
            </a:r>
            <a:r>
              <a:rPr lang="en-US" sz="2800" dirty="0">
                <a:latin typeface="+mn-lt"/>
              </a:rPr>
              <a:t> web </a:t>
            </a:r>
            <a:r>
              <a:rPr lang="en-US" sz="2800" dirty="0" err="1">
                <a:latin typeface="+mn-lt"/>
              </a:rPr>
              <a:t>chuyển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tiếp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yêu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cầu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này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đến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máy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chủ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ứng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dụng</a:t>
            </a:r>
            <a:r>
              <a:rPr lang="en-US" sz="2800" dirty="0">
                <a:latin typeface="+mn-lt"/>
              </a:rPr>
              <a:t> web </a:t>
            </a:r>
            <a:r>
              <a:rPr lang="en-US" sz="2800" dirty="0" err="1">
                <a:latin typeface="+mn-lt"/>
              </a:rPr>
              <a:t>thích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hợp</a:t>
            </a:r>
            <a:r>
              <a:rPr lang="en-US" sz="2800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526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4D3A4BD-5C8D-4E1C-BDD6-3EC700DCD4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sz="4000" b="1" dirty="0">
                <a:solidFill>
                  <a:srgbClr val="990000"/>
                </a:solidFill>
              </a:rPr>
              <a:t>Web Applications </a:t>
            </a:r>
            <a:r>
              <a:rPr lang="en-US" sz="4000" b="1" dirty="0" err="1">
                <a:solidFill>
                  <a:srgbClr val="990000"/>
                </a:solidFill>
              </a:rPr>
              <a:t>hoạt</a:t>
            </a:r>
            <a:r>
              <a:rPr lang="en-US" sz="4000" b="1" dirty="0">
                <a:solidFill>
                  <a:srgbClr val="990000"/>
                </a:solidFill>
              </a:rPr>
              <a:t> </a:t>
            </a:r>
            <a:r>
              <a:rPr lang="en-US" sz="4000" b="1" dirty="0" err="1">
                <a:solidFill>
                  <a:srgbClr val="990000"/>
                </a:solidFill>
              </a:rPr>
              <a:t>động</a:t>
            </a:r>
            <a:endParaRPr lang="en-US" sz="4000" b="1" dirty="0">
              <a:solidFill>
                <a:srgbClr val="99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D9BF3-9FC9-42BE-8F8E-DC8F2C0203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512" y="915566"/>
            <a:ext cx="8820472" cy="4155926"/>
          </a:xfrm>
        </p:spPr>
        <p:txBody>
          <a:bodyPr vert="horz" lIns="91440" tIns="45720" rIns="91440" bIns="45720" rtlCol="0" anchor="t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</a:pP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3.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Máy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chủ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ứng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dụng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web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thực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hiện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tác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vụ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được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yêu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cầu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-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chẳng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hạn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như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truy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vấn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cơ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sở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dữ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liệu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hoặc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xử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lý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dữ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liệu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-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sau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đó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tạo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kết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quả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của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dữ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liệu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được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yêu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cầu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.</a:t>
            </a:r>
          </a:p>
          <a:p>
            <a:pPr latinLnBrk="0">
              <a:lnSpc>
                <a:spcPct val="90000"/>
              </a:lnSpc>
              <a:spcBef>
                <a:spcPct val="0"/>
              </a:spcBef>
            </a:pP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</a:p>
          <a:p>
            <a:pPr latinLnBrk="0">
              <a:lnSpc>
                <a:spcPct val="90000"/>
              </a:lnSpc>
              <a:spcBef>
                <a:spcPct val="0"/>
              </a:spcBef>
            </a:pP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4.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Máy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chủ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ứng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dụng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web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gửi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kết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quả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đến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máy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chủ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web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với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thông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tin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được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yêu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cầu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hoặc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dữ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liệu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được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xử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lý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.</a:t>
            </a:r>
          </a:p>
          <a:p>
            <a:pPr latinLnBrk="0">
              <a:lnSpc>
                <a:spcPct val="90000"/>
              </a:lnSpc>
              <a:spcBef>
                <a:spcPct val="0"/>
              </a:spcBef>
            </a:pPr>
            <a:endParaRPr lang="en-US" sz="2800" dirty="0">
              <a:solidFill>
                <a:schemeClr val="tx1"/>
              </a:solidFill>
              <a:ea typeface="+mj-ea"/>
              <a:cs typeface="+mj-cs"/>
            </a:endParaRPr>
          </a:p>
          <a:p>
            <a:pPr latinLnBrk="0">
              <a:lnSpc>
                <a:spcPct val="90000"/>
              </a:lnSpc>
              <a:spcBef>
                <a:spcPct val="0"/>
              </a:spcBef>
            </a:pP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5.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Máy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chủ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web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phản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hồi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lại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máy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khách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với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thông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tin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được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yêu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cầu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xuất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hiện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trên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đó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màn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hình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của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người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dùng</a:t>
            </a:r>
            <a:endParaRPr lang="en-US" sz="2800" dirty="0">
              <a:solidFill>
                <a:schemeClr val="tx1"/>
              </a:solidFill>
              <a:ea typeface="+mj-ea"/>
              <a:cs typeface="+mj-cs"/>
            </a:endParaRPr>
          </a:p>
          <a:p>
            <a:pPr latinLnBrk="0">
              <a:lnSpc>
                <a:spcPct val="90000"/>
              </a:lnSpc>
              <a:spcBef>
                <a:spcPct val="0"/>
              </a:spcBef>
            </a:pPr>
            <a:endParaRPr lang="en-US" sz="2800" dirty="0">
              <a:solidFill>
                <a:schemeClr val="tx1"/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2428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B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b="1" dirty="0" err="1">
                <a:solidFill>
                  <a:srgbClr val="990000"/>
                </a:solidFill>
                <a:latin typeface="+mn-lt"/>
              </a:rPr>
              <a:t>Định</a:t>
            </a:r>
            <a:r>
              <a:rPr lang="en-US" sz="4000" b="1" dirty="0">
                <a:solidFill>
                  <a:srgbClr val="990000"/>
                </a:solidFill>
                <a:latin typeface="+mn-lt"/>
              </a:rPr>
              <a:t> </a:t>
            </a:r>
            <a:r>
              <a:rPr lang="en-US" sz="4000" b="1" dirty="0" err="1">
                <a:solidFill>
                  <a:srgbClr val="990000"/>
                </a:solidFill>
                <a:latin typeface="+mn-lt"/>
              </a:rPr>
              <a:t>nghĩa</a:t>
            </a:r>
            <a:endParaRPr lang="en-US" sz="4000" b="1" dirty="0">
              <a:solidFill>
                <a:srgbClr val="990000"/>
              </a:solidFill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sz="2800" dirty="0">
                <a:solidFill>
                  <a:srgbClr val="B83D00"/>
                </a:solidFill>
              </a:rPr>
              <a:t>Web application </a:t>
            </a:r>
            <a:r>
              <a:rPr lang="en-US" altLang="ko-KR" sz="2800" dirty="0" err="1">
                <a:solidFill>
                  <a:srgbClr val="B83D00"/>
                </a:solidFill>
              </a:rPr>
              <a:t>là</a:t>
            </a:r>
            <a:r>
              <a:rPr lang="en-US" altLang="ko-KR" sz="2800" dirty="0">
                <a:solidFill>
                  <a:srgbClr val="B83D00"/>
                </a:solidFill>
              </a:rPr>
              <a:t> </a:t>
            </a:r>
            <a:r>
              <a:rPr lang="en-US" altLang="ko-KR" sz="2800" dirty="0" err="1">
                <a:solidFill>
                  <a:srgbClr val="B83D00"/>
                </a:solidFill>
              </a:rPr>
              <a:t>gì</a:t>
            </a:r>
            <a:r>
              <a:rPr lang="en-US" altLang="ko-KR" sz="2800" dirty="0">
                <a:solidFill>
                  <a:srgbClr val="B83D00"/>
                </a:solidFill>
              </a:rPr>
              <a:t>?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473958D4-BB6A-490D-91CE-EB7DD08AF8EE}"/>
              </a:ext>
            </a:extLst>
          </p:cNvPr>
          <p:cNvSpPr/>
          <p:nvPr/>
        </p:nvSpPr>
        <p:spPr>
          <a:xfrm>
            <a:off x="2051720" y="2337065"/>
            <a:ext cx="648072" cy="594725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4D3A4BD-5C8D-4E1C-BDD6-3EC700DCD4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sz="4000" b="1" dirty="0">
                <a:solidFill>
                  <a:srgbClr val="990000"/>
                </a:solidFill>
              </a:rPr>
              <a:t>Web Applications </a:t>
            </a:r>
            <a:r>
              <a:rPr lang="en-US" sz="4000" b="1" dirty="0" err="1">
                <a:solidFill>
                  <a:srgbClr val="990000"/>
                </a:solidFill>
              </a:rPr>
              <a:t>hoạt</a:t>
            </a:r>
            <a:r>
              <a:rPr lang="en-US" sz="4000" b="1" dirty="0">
                <a:solidFill>
                  <a:srgbClr val="990000"/>
                </a:solidFill>
              </a:rPr>
              <a:t> </a:t>
            </a:r>
            <a:r>
              <a:rPr lang="en-US" sz="4000" b="1" dirty="0" err="1">
                <a:solidFill>
                  <a:srgbClr val="990000"/>
                </a:solidFill>
              </a:rPr>
              <a:t>động</a:t>
            </a:r>
            <a:endParaRPr lang="en-US" sz="4000" b="1" dirty="0">
              <a:solidFill>
                <a:srgbClr val="99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20A9CA-81D9-4DD0-ACB7-1181662A4BF4}"/>
              </a:ext>
            </a:extLst>
          </p:cNvPr>
          <p:cNvSpPr txBox="1"/>
          <p:nvPr/>
        </p:nvSpPr>
        <p:spPr>
          <a:xfrm>
            <a:off x="179512" y="1484075"/>
            <a:ext cx="8820472" cy="36079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latinLnBrk="0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>
                <a:latin typeface="+mn-lt"/>
              </a:rPr>
              <a:t>Các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ứng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dụng</a:t>
            </a:r>
            <a:r>
              <a:rPr lang="en-US" sz="2800" dirty="0">
                <a:latin typeface="+mn-lt"/>
              </a:rPr>
              <a:t> web </a:t>
            </a:r>
            <a:r>
              <a:rPr lang="en-US" sz="2800" dirty="0" err="1">
                <a:latin typeface="+mn-lt"/>
              </a:rPr>
              <a:t>chạy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trên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nhiều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nền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tảng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bất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kể</a:t>
            </a:r>
            <a:r>
              <a:rPr lang="en-US" sz="2800" dirty="0">
                <a:latin typeface="+mn-lt"/>
              </a:rPr>
              <a:t> HĐH hay </a:t>
            </a:r>
            <a:r>
              <a:rPr lang="en-US" sz="2800" dirty="0" err="1">
                <a:latin typeface="+mn-lt"/>
              </a:rPr>
              <a:t>thiết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bị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miễn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là</a:t>
            </a:r>
            <a:r>
              <a:rPr lang="en-US" sz="2800" dirty="0">
                <a:latin typeface="+mn-lt"/>
              </a:rPr>
              <a:t> browser </a:t>
            </a:r>
            <a:r>
              <a:rPr lang="en-US" sz="2800" dirty="0" err="1">
                <a:latin typeface="+mn-lt"/>
              </a:rPr>
              <a:t>tương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thích</a:t>
            </a:r>
            <a:r>
              <a:rPr lang="en-US" sz="2800" dirty="0">
                <a:latin typeface="+mn-lt"/>
              </a:rPr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>
                <a:latin typeface="+mn-lt"/>
              </a:rPr>
              <a:t>Tất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cả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người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dùng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truy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cập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cùng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một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phiên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bản</a:t>
            </a:r>
            <a:endParaRPr lang="en-US" sz="2800" dirty="0">
              <a:latin typeface="+mn-lt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>
                <a:latin typeface="+mn-lt"/>
              </a:rPr>
              <a:t>Chúng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không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được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cài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đặt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trên</a:t>
            </a:r>
            <a:r>
              <a:rPr lang="en-US" sz="2800" dirty="0">
                <a:latin typeface="+mn-lt"/>
              </a:rPr>
              <a:t> ổ </a:t>
            </a:r>
            <a:r>
              <a:rPr lang="en-US" sz="2800" dirty="0" err="1">
                <a:latin typeface="+mn-lt"/>
              </a:rPr>
              <a:t>cứng</a:t>
            </a:r>
            <a:r>
              <a:rPr lang="en-US" sz="2800" dirty="0">
                <a:latin typeface="+mn-lt"/>
              </a:rPr>
              <a:t>, do </a:t>
            </a:r>
            <a:r>
              <a:rPr lang="en-US" sz="2800" dirty="0" err="1">
                <a:latin typeface="+mn-lt"/>
              </a:rPr>
              <a:t>đó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loại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bỏ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giới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hạn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không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gian</a:t>
            </a:r>
            <a:endParaRPr lang="en-US" sz="2800" dirty="0">
              <a:latin typeface="+mn-lt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>
                <a:latin typeface="+mn-lt"/>
              </a:rPr>
              <a:t>Giảm</a:t>
            </a:r>
            <a:r>
              <a:rPr lang="en-US" sz="2800" dirty="0">
                <a:latin typeface="+mn-lt"/>
              </a:rPr>
              <a:t> chi </a:t>
            </a:r>
            <a:r>
              <a:rPr lang="en-US" sz="2800" dirty="0" err="1">
                <a:latin typeface="+mn-lt"/>
              </a:rPr>
              <a:t>phí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cho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cả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doanh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nghiệp</a:t>
            </a:r>
            <a:endParaRPr lang="en-US" sz="2800" dirty="0">
              <a:latin typeface="+mn-lt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ko-KR" altLang="en-US" sz="2800" dirty="0">
              <a:latin typeface="+mn-lt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EACAD9F-5276-4B56-B8E6-5CAD97651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86" y="1001756"/>
            <a:ext cx="576064" cy="51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671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4D3A4BD-5C8D-4E1C-BDD6-3EC700DCD4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sz="4000" b="1" dirty="0">
                <a:solidFill>
                  <a:srgbClr val="990000"/>
                </a:solidFill>
              </a:rPr>
              <a:t>Web Applications </a:t>
            </a:r>
            <a:r>
              <a:rPr lang="en-US" sz="4000" b="1" dirty="0" err="1">
                <a:solidFill>
                  <a:srgbClr val="990000"/>
                </a:solidFill>
              </a:rPr>
              <a:t>hoạt</a:t>
            </a:r>
            <a:r>
              <a:rPr lang="en-US" sz="4000" b="1" dirty="0">
                <a:solidFill>
                  <a:srgbClr val="990000"/>
                </a:solidFill>
              </a:rPr>
              <a:t> </a:t>
            </a:r>
            <a:r>
              <a:rPr lang="en-US" sz="4000" b="1" dirty="0" err="1">
                <a:solidFill>
                  <a:srgbClr val="990000"/>
                </a:solidFill>
              </a:rPr>
              <a:t>động</a:t>
            </a:r>
            <a:endParaRPr lang="en-US" sz="4000" b="1" dirty="0">
              <a:solidFill>
                <a:srgbClr val="990000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9E0E6A7-87FB-440B-AF67-99135E1E1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23528" y="1059582"/>
            <a:ext cx="576064" cy="61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B2D71A-9A22-4F7E-AE28-2B2BB2026AB0}"/>
              </a:ext>
            </a:extLst>
          </p:cNvPr>
          <p:cNvSpPr txBox="1"/>
          <p:nvPr/>
        </p:nvSpPr>
        <p:spPr>
          <a:xfrm>
            <a:off x="251520" y="1763980"/>
            <a:ext cx="864096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itchFamily="34" charset="0"/>
              <a:buChar char="•"/>
            </a:pPr>
            <a:r>
              <a:rPr lang="en-US" sz="2800" dirty="0" err="1"/>
              <a:t>Sự</a:t>
            </a:r>
            <a:r>
              <a:rPr lang="en-US" sz="2800" dirty="0"/>
              <a:t> </a:t>
            </a:r>
            <a:r>
              <a:rPr lang="en-US" sz="2800" dirty="0" err="1"/>
              <a:t>phụ</a:t>
            </a:r>
            <a:r>
              <a:rPr lang="en-US" sz="2800" dirty="0"/>
              <a:t> </a:t>
            </a:r>
            <a:r>
              <a:rPr lang="en-US" sz="2800" dirty="0" err="1"/>
              <a:t>thuộc</a:t>
            </a:r>
            <a:r>
              <a:rPr lang="en-US" sz="2800" dirty="0"/>
              <a:t> Internet</a:t>
            </a:r>
          </a:p>
          <a:p>
            <a:pPr marL="285750" lvl="0" indent="-285750">
              <a:buFont typeface="Arial" pitchFamily="34" charset="0"/>
              <a:buChar char="•"/>
            </a:pPr>
            <a:endParaRPr lang="en-US" sz="28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err="1"/>
              <a:t>Bảo</a:t>
            </a:r>
            <a:r>
              <a:rPr lang="en-US" sz="2800" dirty="0"/>
              <a:t> </a:t>
            </a:r>
            <a:r>
              <a:rPr lang="en-US" sz="2800" dirty="0" err="1"/>
              <a:t>mật</a:t>
            </a:r>
            <a:endParaRPr lang="en-US" sz="2800" dirty="0"/>
          </a:p>
          <a:p>
            <a:r>
              <a:rPr lang="en-US" sz="2800" dirty="0"/>
              <a:t> 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sz="2800" dirty="0" err="1"/>
              <a:t>Giảm</a:t>
            </a:r>
            <a:r>
              <a:rPr lang="en-US" sz="2800" dirty="0"/>
              <a:t> </a:t>
            </a:r>
            <a:r>
              <a:rPr lang="en-US" sz="2800" dirty="0" err="1"/>
              <a:t>tốc</a:t>
            </a:r>
            <a:r>
              <a:rPr lang="en-US" sz="2800" dirty="0"/>
              <a:t> </a:t>
            </a:r>
            <a:r>
              <a:rPr lang="en-US" sz="2800" dirty="0" err="1"/>
              <a:t>độ</a:t>
            </a:r>
            <a:endParaRPr lang="en-US" sz="2800" dirty="0"/>
          </a:p>
          <a:p>
            <a:pPr marL="285750" lvl="0" indent="-285750">
              <a:buFont typeface="Arial" pitchFamily="34" charset="0"/>
              <a:buChar char="•"/>
            </a:pPr>
            <a:endParaRPr lang="en-US" sz="2800" dirty="0"/>
          </a:p>
          <a:p>
            <a:pPr marL="285750" lvl="0" indent="-285750">
              <a:buFont typeface="Arial" pitchFamily="34" charset="0"/>
              <a:buChar char="•"/>
            </a:pPr>
            <a:r>
              <a:rPr lang="en-US" sz="2800" dirty="0" err="1"/>
              <a:t>Hỗ</a:t>
            </a:r>
            <a:r>
              <a:rPr lang="en-US" sz="2800" dirty="0"/>
              <a:t> </a:t>
            </a:r>
            <a:r>
              <a:rPr lang="en-US" sz="2800" dirty="0" err="1"/>
              <a:t>trợ</a:t>
            </a:r>
            <a:r>
              <a:rPr lang="en-US" sz="2800" dirty="0"/>
              <a:t> </a:t>
            </a:r>
            <a:r>
              <a:rPr lang="en-US" sz="2800" dirty="0" err="1"/>
              <a:t>trình</a:t>
            </a:r>
            <a:r>
              <a:rPr lang="en-US" sz="2800" dirty="0"/>
              <a:t> </a:t>
            </a:r>
            <a:r>
              <a:rPr lang="en-US" sz="2800" dirty="0" err="1"/>
              <a:t>duyệt</a:t>
            </a:r>
            <a:r>
              <a:rPr lang="en-US" sz="2800" dirty="0"/>
              <a:t> </a:t>
            </a:r>
            <a:r>
              <a:rPr lang="en-US" sz="2800" dirty="0" err="1"/>
              <a:t>khác</a:t>
            </a:r>
            <a:r>
              <a:rPr lang="en-US" sz="2800" dirty="0"/>
              <a:t> </a:t>
            </a:r>
            <a:r>
              <a:rPr lang="en-US" sz="2800" dirty="0" err="1"/>
              <a:t>nhau</a:t>
            </a:r>
            <a:endParaRPr lang="en-US" sz="2800" dirty="0"/>
          </a:p>
          <a:p>
            <a:pPr lvl="0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28085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b="1" dirty="0" err="1">
                <a:solidFill>
                  <a:srgbClr val="990000"/>
                </a:solidFill>
                <a:latin typeface="+mn-lt"/>
              </a:rPr>
              <a:t>Phân</a:t>
            </a:r>
            <a:r>
              <a:rPr lang="en-US" sz="4000" b="1" dirty="0">
                <a:solidFill>
                  <a:srgbClr val="990000"/>
                </a:solidFill>
                <a:latin typeface="+mn-lt"/>
              </a:rPr>
              <a:t> </a:t>
            </a:r>
            <a:r>
              <a:rPr lang="en-US" sz="4000" b="1" dirty="0" err="1">
                <a:solidFill>
                  <a:srgbClr val="990000"/>
                </a:solidFill>
                <a:latin typeface="+mn-lt"/>
              </a:rPr>
              <a:t>loại</a:t>
            </a:r>
            <a:endParaRPr lang="en-US" sz="4000" b="1" dirty="0">
              <a:solidFill>
                <a:srgbClr val="990000"/>
              </a:solidFill>
              <a:latin typeface="+mn-lt"/>
            </a:endParaRPr>
          </a:p>
        </p:txBody>
      </p:sp>
      <p:sp>
        <p:nvSpPr>
          <p:cNvPr id="4" name="Pie 24">
            <a:extLst>
              <a:ext uri="{FF2B5EF4-FFF2-40B4-BE49-F238E27FC236}">
                <a16:creationId xmlns:a16="http://schemas.microsoft.com/office/drawing/2014/main" id="{47C949D7-C3B9-4CB0-9003-80623D76A02F}"/>
              </a:ext>
            </a:extLst>
          </p:cNvPr>
          <p:cNvSpPr/>
          <p:nvPr/>
        </p:nvSpPr>
        <p:spPr>
          <a:xfrm>
            <a:off x="2051720" y="2276609"/>
            <a:ext cx="648072" cy="652694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190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4D3A4BD-5C8D-4E1C-BDD6-3EC700DCD4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sz="4000" b="1" dirty="0" err="1">
                <a:solidFill>
                  <a:srgbClr val="990000"/>
                </a:solidFill>
              </a:rPr>
              <a:t>Phân</a:t>
            </a:r>
            <a:r>
              <a:rPr lang="en-US" sz="4000" b="1" dirty="0">
                <a:solidFill>
                  <a:srgbClr val="990000"/>
                </a:solidFill>
              </a:rPr>
              <a:t> </a:t>
            </a:r>
            <a:r>
              <a:rPr lang="en-US" sz="4000" b="1" dirty="0" err="1">
                <a:solidFill>
                  <a:srgbClr val="990000"/>
                </a:solidFill>
              </a:rPr>
              <a:t>loại</a:t>
            </a:r>
            <a:endParaRPr lang="en-US" sz="4000" b="1" dirty="0">
              <a:solidFill>
                <a:srgbClr val="99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2D71A-9A22-4F7E-AE28-2B2BB2026AB0}"/>
              </a:ext>
            </a:extLst>
          </p:cNvPr>
          <p:cNvSpPr txBox="1"/>
          <p:nvPr/>
        </p:nvSpPr>
        <p:spPr>
          <a:xfrm>
            <a:off x="251520" y="1131590"/>
            <a:ext cx="8820472" cy="38884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latinLnBrk="0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buFont typeface="+mj-lt"/>
              <a:buAutoNum type="arabicPeriod"/>
            </a:pPr>
            <a:r>
              <a:rPr lang="en-US" sz="2800" dirty="0" err="1">
                <a:latin typeface="+mn-lt"/>
              </a:rPr>
              <a:t>Ứng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dụng</a:t>
            </a:r>
            <a:r>
              <a:rPr lang="en-US" sz="2800" dirty="0">
                <a:latin typeface="+mn-lt"/>
              </a:rPr>
              <a:t> web </a:t>
            </a:r>
            <a:r>
              <a:rPr lang="en-US" sz="2800" dirty="0" err="1">
                <a:latin typeface="+mn-lt"/>
              </a:rPr>
              <a:t>tĩnh</a:t>
            </a:r>
            <a:r>
              <a:rPr lang="en-US" sz="2800" dirty="0">
                <a:latin typeface="+mn-lt"/>
              </a:rPr>
              <a:t> (Static web application)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dirty="0" err="1">
                <a:latin typeface="+mn-lt"/>
              </a:rPr>
              <a:t>Ứng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dụng</a:t>
            </a:r>
            <a:r>
              <a:rPr lang="en-US" sz="2800" dirty="0">
                <a:latin typeface="+mn-lt"/>
              </a:rPr>
              <a:t> web </a:t>
            </a:r>
            <a:r>
              <a:rPr lang="en-US" sz="2800" dirty="0" err="1">
                <a:latin typeface="+mn-lt"/>
              </a:rPr>
              <a:t>động</a:t>
            </a:r>
            <a:r>
              <a:rPr lang="en-US" sz="2800" dirty="0">
                <a:latin typeface="+mn-lt"/>
              </a:rPr>
              <a:t> (Dynamic web application)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dirty="0" err="1">
                <a:latin typeface="+mn-lt"/>
              </a:rPr>
              <a:t>Mua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hàng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trực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tuyến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hoặc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thương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mại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điện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tử</a:t>
            </a:r>
            <a:r>
              <a:rPr lang="en-US" sz="2800" dirty="0">
                <a:latin typeface="+mn-lt"/>
              </a:rPr>
              <a:t>(Shop online or E-commerce)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dirty="0" err="1">
                <a:latin typeface="+mn-lt"/>
              </a:rPr>
              <a:t>Ứng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dụng</a:t>
            </a:r>
            <a:r>
              <a:rPr lang="en-US" sz="2800" dirty="0">
                <a:latin typeface="+mn-lt"/>
              </a:rPr>
              <a:t> web portal (Portal web app)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dirty="0">
                <a:latin typeface="+mn-lt"/>
              </a:rPr>
              <a:t>Animated web application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dirty="0" err="1">
                <a:latin typeface="+mn-lt"/>
              </a:rPr>
              <a:t>Ứng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dụng</a:t>
            </a:r>
            <a:r>
              <a:rPr lang="en-US" sz="2800" dirty="0">
                <a:latin typeface="+mn-lt"/>
              </a:rPr>
              <a:t> web </a:t>
            </a:r>
            <a:r>
              <a:rPr lang="en-US" sz="2800" dirty="0" err="1">
                <a:latin typeface="+mn-lt"/>
              </a:rPr>
              <a:t>với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hệ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thống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quản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lí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nội</a:t>
            </a:r>
            <a:r>
              <a:rPr lang="en-US" sz="2800" dirty="0">
                <a:latin typeface="+mn-lt"/>
              </a:rPr>
              <a:t> dung(web application with a </a:t>
            </a:r>
            <a:r>
              <a:rPr lang="en-US" sz="2800" dirty="0" err="1">
                <a:latin typeface="+mn-lt"/>
              </a:rPr>
              <a:t>conten</a:t>
            </a:r>
            <a:r>
              <a:rPr lang="en-US" sz="2800" dirty="0">
                <a:latin typeface="+mn-lt"/>
              </a:rPr>
              <a:t> manager system)</a:t>
            </a:r>
          </a:p>
        </p:txBody>
      </p:sp>
    </p:spTree>
    <p:extLst>
      <p:ext uri="{BB962C8B-B14F-4D97-AF65-F5344CB8AC3E}">
        <p14:creationId xmlns:p14="http://schemas.microsoft.com/office/powerpoint/2010/main" val="333430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75856" y="1851670"/>
            <a:ext cx="4320480" cy="1326624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990000"/>
                </a:solidFill>
              </a:rPr>
              <a:t>Progressive Web Applications</a:t>
            </a:r>
          </a:p>
        </p:txBody>
      </p:sp>
      <p:sp>
        <p:nvSpPr>
          <p:cNvPr id="4" name="Pie 24">
            <a:extLst>
              <a:ext uri="{FF2B5EF4-FFF2-40B4-BE49-F238E27FC236}">
                <a16:creationId xmlns:a16="http://schemas.microsoft.com/office/drawing/2014/main" id="{419CC61C-0A01-483C-A4F9-7139FDB54B2F}"/>
              </a:ext>
            </a:extLst>
          </p:cNvPr>
          <p:cNvSpPr/>
          <p:nvPr/>
        </p:nvSpPr>
        <p:spPr>
          <a:xfrm>
            <a:off x="2051720" y="2276609"/>
            <a:ext cx="648072" cy="652694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280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59832" y="1912640"/>
            <a:ext cx="5904656" cy="31073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latinLnBrk="0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+mn-lt"/>
              </a:rPr>
              <a:t>PWAs </a:t>
            </a:r>
            <a:r>
              <a:rPr lang="en-US" sz="2800" dirty="0" err="1">
                <a:latin typeface="+mn-lt"/>
              </a:rPr>
              <a:t>sử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dụng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công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nghệ</a:t>
            </a:r>
            <a:r>
              <a:rPr lang="en-US" sz="2800" dirty="0">
                <a:latin typeface="+mn-lt"/>
              </a:rPr>
              <a:t> web </a:t>
            </a:r>
            <a:r>
              <a:rPr lang="en-US" sz="2800" dirty="0" err="1">
                <a:latin typeface="+mn-lt"/>
              </a:rPr>
              <a:t>hiện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đại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để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cho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tối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ưu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hóa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trải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nghiệm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cho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người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dùng</a:t>
            </a:r>
            <a:r>
              <a:rPr lang="en-US" sz="2800" dirty="0">
                <a:latin typeface="+mn-lt"/>
              </a:rPr>
              <a:t>.</a:t>
            </a:r>
          </a:p>
          <a:p>
            <a:pPr algn="l"/>
            <a:endParaRPr lang="en-US" sz="2800" dirty="0">
              <a:latin typeface="+mn-lt"/>
            </a:endParaRPr>
          </a:p>
          <a:p>
            <a:pPr algn="l"/>
            <a:r>
              <a:rPr lang="en-US" sz="2800" dirty="0" err="1">
                <a:latin typeface="+mn-lt"/>
              </a:rPr>
              <a:t>Đây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là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lựa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chọn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thích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hợp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cho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những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doanh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nghiệp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không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đủ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kinh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phí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cho</a:t>
            </a:r>
            <a:r>
              <a:rPr lang="en-US" sz="2800" dirty="0">
                <a:latin typeface="+mn-lt"/>
              </a:rPr>
              <a:t> native mobile apps.</a:t>
            </a:r>
          </a:p>
          <a:p>
            <a:pPr algn="l"/>
            <a:endParaRPr lang="en-US" altLang="ko-KR" sz="2800" dirty="0">
              <a:latin typeface="+mn-lt"/>
            </a:endParaRPr>
          </a:p>
        </p:txBody>
      </p:sp>
      <p:pic>
        <p:nvPicPr>
          <p:cNvPr id="11266" name="Picture 2" descr="Image result for progressive web ap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-20538"/>
            <a:ext cx="3600400" cy="187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15776" y="1264569"/>
            <a:ext cx="2584016" cy="33954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latinLnBrk="0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solidFill>
                  <a:schemeClr val="bg1"/>
                </a:solidFill>
                <a:latin typeface="+mn-lt"/>
              </a:rPr>
              <a:t>87% </a:t>
            </a:r>
            <a:r>
              <a:rPr lang="en-US" sz="2800" dirty="0" err="1">
                <a:solidFill>
                  <a:schemeClr val="bg1"/>
                </a:solidFill>
                <a:latin typeface="+mn-lt"/>
              </a:rPr>
              <a:t>thị</a:t>
            </a:r>
            <a:r>
              <a:rPr lang="en-US" sz="2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+mn-lt"/>
              </a:rPr>
              <a:t>trường</a:t>
            </a:r>
            <a:r>
              <a:rPr lang="en-US" sz="2800" dirty="0">
                <a:solidFill>
                  <a:schemeClr val="bg1"/>
                </a:solidFill>
                <a:latin typeface="+mn-lt"/>
              </a:rPr>
              <a:t> digital </a:t>
            </a:r>
            <a:r>
              <a:rPr lang="en-US" sz="2800" dirty="0" err="1">
                <a:solidFill>
                  <a:schemeClr val="bg1"/>
                </a:solidFill>
                <a:latin typeface="+mn-lt"/>
              </a:rPr>
              <a:t>phụ</a:t>
            </a:r>
            <a:r>
              <a:rPr lang="en-US" sz="2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+mn-lt"/>
              </a:rPr>
              <a:t>thuộc</a:t>
            </a:r>
            <a:r>
              <a:rPr lang="en-US" sz="2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+mn-lt"/>
              </a:rPr>
              <a:t>vào</a:t>
            </a:r>
            <a:r>
              <a:rPr lang="en-US" sz="2800" dirty="0">
                <a:solidFill>
                  <a:schemeClr val="bg1"/>
                </a:solidFill>
                <a:latin typeface="+mn-lt"/>
              </a:rPr>
              <a:t> web app </a:t>
            </a:r>
            <a:r>
              <a:rPr lang="en-US" sz="2800" dirty="0" err="1">
                <a:solidFill>
                  <a:schemeClr val="bg1"/>
                </a:solidFill>
                <a:latin typeface="+mn-lt"/>
              </a:rPr>
              <a:t>và</a:t>
            </a:r>
            <a:r>
              <a:rPr lang="en-US" sz="2800" dirty="0">
                <a:solidFill>
                  <a:schemeClr val="bg1"/>
                </a:solidFill>
                <a:latin typeface="+mn-lt"/>
              </a:rPr>
              <a:t> PWA </a:t>
            </a:r>
            <a:r>
              <a:rPr lang="en-US" sz="2800" dirty="0" err="1">
                <a:solidFill>
                  <a:schemeClr val="bg1"/>
                </a:solidFill>
                <a:latin typeface="+mn-lt"/>
              </a:rPr>
              <a:t>là</a:t>
            </a:r>
            <a:r>
              <a:rPr lang="en-US" sz="2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+mn-lt"/>
              </a:rPr>
              <a:t>một</a:t>
            </a:r>
            <a:r>
              <a:rPr lang="en-US" sz="2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+mn-lt"/>
              </a:rPr>
              <a:t>phiên</a:t>
            </a:r>
            <a:r>
              <a:rPr lang="en-US" sz="2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+mn-lt"/>
              </a:rPr>
              <a:t>bản</a:t>
            </a:r>
            <a:endParaRPr lang="en-US" sz="2800" dirty="0">
              <a:solidFill>
                <a:schemeClr val="bg1"/>
              </a:solidFill>
              <a:latin typeface="+mn-lt"/>
            </a:endParaRPr>
          </a:p>
          <a:p>
            <a:pPr algn="l"/>
            <a:r>
              <a:rPr lang="en-US" sz="2800" dirty="0" err="1">
                <a:solidFill>
                  <a:schemeClr val="bg1"/>
                </a:solidFill>
                <a:latin typeface="+mn-lt"/>
              </a:rPr>
              <a:t>tốt</a:t>
            </a:r>
            <a:r>
              <a:rPr lang="en-US" sz="2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+mn-lt"/>
              </a:rPr>
              <a:t>hơn</a:t>
            </a:r>
            <a:r>
              <a:rPr lang="en-US" sz="2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+mn-lt"/>
              </a:rPr>
              <a:t>của</a:t>
            </a:r>
            <a:r>
              <a:rPr lang="en-US" sz="2800" dirty="0">
                <a:solidFill>
                  <a:schemeClr val="bg1"/>
                </a:solidFill>
                <a:latin typeface="+mn-lt"/>
              </a:rPr>
              <a:t> web app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146820" y="441896"/>
            <a:ext cx="2483768" cy="5760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4ECFC111-AE12-4F1A-A52B-4A85FA9EF01D}"/>
              </a:ext>
            </a:extLst>
          </p:cNvPr>
          <p:cNvSpPr/>
          <p:nvPr/>
        </p:nvSpPr>
        <p:spPr>
          <a:xfrm>
            <a:off x="1120702" y="352884"/>
            <a:ext cx="536004" cy="56268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520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23528" y="195486"/>
            <a:ext cx="5832648" cy="4680520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8" name="Picture 4" descr="https://miro.medium.com/max/1309/1*O3e7puQ_tdhMPOYDu3g65A.jpeg"/>
          <p:cNvPicPr>
            <a:picLocks noGrp="1" noChangeAspect="1" noChangeArrowheads="1"/>
          </p:cNvPicPr>
          <p:nvPr>
            <p:ph type="pic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2" b="5992"/>
          <a:stretch>
            <a:fillRect/>
          </a:stretch>
        </p:blipFill>
        <p:spPr bwMode="auto">
          <a:xfrm>
            <a:off x="6156176" y="195486"/>
            <a:ext cx="2952327" cy="240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2" descr="Image result for starbuck pw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5" t="8712" r="4320" b="5454"/>
          <a:stretch/>
        </p:blipFill>
        <p:spPr bwMode="auto">
          <a:xfrm>
            <a:off x="6156176" y="3003798"/>
            <a:ext cx="2808312" cy="164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411511"/>
            <a:ext cx="5616624" cy="439248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latinLnBrk="0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B050"/>
                </a:solidFill>
                <a:latin typeface="+mn-lt"/>
              </a:rPr>
              <a:t>- Starbucks </a:t>
            </a:r>
            <a:r>
              <a:rPr lang="en-US" sz="2800" dirty="0" err="1">
                <a:latin typeface="+mn-lt"/>
              </a:rPr>
              <a:t>dùng</a:t>
            </a:r>
            <a:r>
              <a:rPr lang="en-US" sz="2800" dirty="0">
                <a:latin typeface="+mn-lt"/>
              </a:rPr>
              <a:t> PWA </a:t>
            </a:r>
            <a:r>
              <a:rPr lang="en-US" sz="2800" dirty="0" err="1">
                <a:latin typeface="+mn-lt"/>
              </a:rPr>
              <a:t>để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cho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khách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hàng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trải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nghiệm</a:t>
            </a:r>
            <a:r>
              <a:rPr lang="en-US" sz="2800" dirty="0">
                <a:latin typeface="+mn-lt"/>
              </a:rPr>
              <a:t> offline. </a:t>
            </a:r>
          </a:p>
          <a:p>
            <a:pPr algn="l"/>
            <a:r>
              <a:rPr lang="en-US" sz="2800" dirty="0">
                <a:latin typeface="+mn-lt"/>
              </a:rPr>
              <a:t>- </a:t>
            </a:r>
            <a:r>
              <a:rPr lang="en-US" sz="2800" dirty="0" err="1">
                <a:latin typeface="+mn-lt"/>
              </a:rPr>
              <a:t>Xem</a:t>
            </a:r>
            <a:r>
              <a:rPr lang="en-US" sz="2800" dirty="0">
                <a:latin typeface="+mn-lt"/>
              </a:rPr>
              <a:t> menu, </a:t>
            </a:r>
            <a:r>
              <a:rPr lang="en-US" sz="2800" dirty="0" err="1">
                <a:latin typeface="+mn-lt"/>
              </a:rPr>
              <a:t>đặt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hàng</a:t>
            </a:r>
            <a:r>
              <a:rPr lang="en-US" sz="2800" dirty="0">
                <a:latin typeface="+mn-lt"/>
              </a:rPr>
              <a:t> &amp; </a:t>
            </a:r>
            <a:r>
              <a:rPr lang="en-US" sz="2800" dirty="0" err="1">
                <a:latin typeface="+mn-lt"/>
              </a:rPr>
              <a:t>quản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lí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giỏ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hàng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đều</a:t>
            </a:r>
            <a:r>
              <a:rPr lang="en-US" sz="2800" dirty="0">
                <a:latin typeface="+mn-lt"/>
              </a:rPr>
              <a:t> available offline.</a:t>
            </a:r>
          </a:p>
          <a:p>
            <a:pPr algn="l"/>
            <a:r>
              <a:rPr lang="en-US" sz="2800" dirty="0">
                <a:latin typeface="+mn-lt"/>
              </a:rPr>
              <a:t>- User experience </a:t>
            </a:r>
            <a:r>
              <a:rPr lang="en-US" sz="2800" dirty="0" err="1">
                <a:latin typeface="+mn-lt"/>
              </a:rPr>
              <a:t>nhanh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và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đáng</a:t>
            </a:r>
            <a:r>
              <a:rPr lang="en-US" sz="2800" dirty="0">
                <a:latin typeface="+mn-lt"/>
              </a:rPr>
              <a:t> tin </a:t>
            </a:r>
            <a:r>
              <a:rPr lang="en-US" sz="2800" dirty="0" err="1">
                <a:latin typeface="+mn-lt"/>
              </a:rPr>
              <a:t>cậy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và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có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kết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quả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gần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như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gấp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đôi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lượng</a:t>
            </a:r>
            <a:r>
              <a:rPr lang="en-US" sz="2800" dirty="0">
                <a:latin typeface="+mn-lt"/>
              </a:rPr>
              <a:t> ng</a:t>
            </a:r>
            <a:r>
              <a:rPr lang="vi-VN" sz="2800" dirty="0">
                <a:latin typeface="+mn-lt"/>
              </a:rPr>
              <a:t>ư</a:t>
            </a:r>
            <a:r>
              <a:rPr lang="en-US" sz="2800" dirty="0" err="1">
                <a:latin typeface="+mn-lt"/>
              </a:rPr>
              <a:t>ời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dùng</a:t>
            </a:r>
            <a:r>
              <a:rPr lang="en-US" sz="2800" dirty="0">
                <a:latin typeface="+mn-lt"/>
              </a:rPr>
              <a:t> ở </a:t>
            </a:r>
            <a:r>
              <a:rPr lang="en-US" sz="2800" dirty="0" err="1">
                <a:latin typeface="+mn-lt"/>
              </a:rPr>
              <a:t>cả</a:t>
            </a:r>
            <a:r>
              <a:rPr lang="en-US" sz="2800" dirty="0">
                <a:latin typeface="+mn-lt"/>
              </a:rPr>
              <a:t> websites </a:t>
            </a:r>
            <a:r>
              <a:rPr lang="en-US" sz="2800" dirty="0" err="1">
                <a:latin typeface="+mn-lt"/>
              </a:rPr>
              <a:t>và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trên</a:t>
            </a:r>
            <a:r>
              <a:rPr lang="en-US" sz="2800" dirty="0">
                <a:latin typeface="+mn-lt"/>
              </a:rPr>
              <a:t> mobile application.</a:t>
            </a:r>
          </a:p>
          <a:p>
            <a:pPr algn="l"/>
            <a:r>
              <a:rPr lang="en-US" sz="2800" dirty="0">
                <a:latin typeface="+mn-lt"/>
              </a:rPr>
              <a:t> </a:t>
            </a:r>
          </a:p>
          <a:p>
            <a:pPr algn="l"/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062754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0" name="Picture 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" r="9732" b="25638"/>
          <a:stretch/>
        </p:blipFill>
        <p:spPr bwMode="auto">
          <a:xfrm>
            <a:off x="214536" y="3671788"/>
            <a:ext cx="4521201" cy="1060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-92545"/>
            <a:ext cx="9144000" cy="3764333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8" name="Picture 6" descr="Image result for pinterest pw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055" y="1216009"/>
            <a:ext cx="3617576" cy="351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 descr="Image result for pinterest pw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0"/>
            <a:ext cx="1152128" cy="115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9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1" t="3122" r="5792" b="12863"/>
          <a:stretch/>
        </p:blipFill>
        <p:spPr bwMode="auto">
          <a:xfrm>
            <a:off x="251519" y="2504638"/>
            <a:ext cx="4484217" cy="1107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4601" y="-37969"/>
            <a:ext cx="7725751" cy="26097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latinLnBrk="0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 err="1">
                <a:solidFill>
                  <a:srgbClr val="FF0000"/>
                </a:solidFill>
                <a:latin typeface="+mn-lt"/>
              </a:rPr>
              <a:t>Pinterest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là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cộng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đồng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tìm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kiếm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và</a:t>
            </a:r>
            <a:r>
              <a:rPr lang="en-US" sz="2800" dirty="0">
                <a:latin typeface="+mn-lt"/>
              </a:rPr>
              <a:t> bookmark</a:t>
            </a:r>
          </a:p>
          <a:p>
            <a:pPr algn="l"/>
            <a:r>
              <a:rPr lang="en-US" sz="2800" dirty="0" err="1">
                <a:latin typeface="+mn-lt"/>
              </a:rPr>
              <a:t>hình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ảnh</a:t>
            </a:r>
            <a:r>
              <a:rPr lang="en-US" sz="2800" dirty="0">
                <a:latin typeface="+mn-lt"/>
              </a:rPr>
              <a:t>, ý </a:t>
            </a:r>
            <a:r>
              <a:rPr lang="en-US" sz="2800" dirty="0" err="1">
                <a:latin typeface="+mn-lt"/>
              </a:rPr>
              <a:t>tưởng</a:t>
            </a:r>
            <a:r>
              <a:rPr lang="en-US" sz="2800" dirty="0">
                <a:latin typeface="+mn-lt"/>
              </a:rPr>
              <a:t>... </a:t>
            </a:r>
            <a:r>
              <a:rPr lang="en-US" sz="2800" dirty="0" err="1">
                <a:latin typeface="+mn-lt"/>
              </a:rPr>
              <a:t>với</a:t>
            </a:r>
            <a:r>
              <a:rPr lang="en-US" sz="2800" dirty="0">
                <a:latin typeface="+mn-lt"/>
              </a:rPr>
              <a:t> PWA, </a:t>
            </a:r>
            <a:r>
              <a:rPr lang="en-US" sz="2800" dirty="0" err="1">
                <a:latin typeface="+mn-lt"/>
              </a:rPr>
              <a:t>pinterest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đã</a:t>
            </a:r>
            <a:r>
              <a:rPr lang="en-US" sz="2800" dirty="0">
                <a:latin typeface="+mn-lt"/>
              </a:rPr>
              <a:t> </a:t>
            </a:r>
          </a:p>
          <a:p>
            <a:pPr algn="l"/>
            <a:r>
              <a:rPr lang="en-US" sz="2800" dirty="0" err="1">
                <a:latin typeface="+mn-lt"/>
              </a:rPr>
              <a:t>tăng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được</a:t>
            </a:r>
            <a:r>
              <a:rPr lang="en-US" sz="2800" dirty="0">
                <a:latin typeface="+mn-lt"/>
              </a:rPr>
              <a:t> conversion rates </a:t>
            </a:r>
            <a:r>
              <a:rPr lang="en-US" sz="2800" dirty="0" err="1">
                <a:latin typeface="+mn-lt"/>
              </a:rPr>
              <a:t>và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những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lợi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ích</a:t>
            </a:r>
            <a:r>
              <a:rPr lang="en-US" sz="2800" dirty="0">
                <a:latin typeface="+mn-lt"/>
              </a:rPr>
              <a:t>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>
                <a:latin typeface="+mn-lt"/>
              </a:rPr>
              <a:t>Thời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gian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người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dùng</a:t>
            </a:r>
            <a:r>
              <a:rPr lang="en-US" sz="2800" dirty="0">
                <a:latin typeface="+mn-lt"/>
              </a:rPr>
              <a:t> app </a:t>
            </a:r>
            <a:r>
              <a:rPr lang="en-US" sz="2800" dirty="0" err="1">
                <a:latin typeface="+mn-lt"/>
              </a:rPr>
              <a:t>tăng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+mn-lt"/>
              </a:rPr>
              <a:t>40%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Ad revenue </a:t>
            </a:r>
            <a:r>
              <a:rPr lang="en-US" sz="2800" dirty="0" err="1">
                <a:latin typeface="+mn-lt"/>
              </a:rPr>
              <a:t>tăng</a:t>
            </a:r>
            <a:r>
              <a:rPr lang="en-US" sz="2800" dirty="0">
                <a:latin typeface="+mn-lt"/>
              </a:rPr>
              <a:t> 44%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User engagement </a:t>
            </a:r>
            <a:r>
              <a:rPr lang="en-US" sz="2800" dirty="0" err="1">
                <a:latin typeface="+mn-lt"/>
              </a:rPr>
              <a:t>tăng</a:t>
            </a:r>
            <a:r>
              <a:rPr lang="en-US" sz="2800" dirty="0">
                <a:latin typeface="+mn-lt"/>
              </a:rPr>
              <a:t> 60%</a:t>
            </a:r>
          </a:p>
          <a:p>
            <a:pPr algn="l"/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5269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08520" y="-164554"/>
            <a:ext cx="10081120" cy="54726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8040" y="363"/>
            <a:ext cx="7312272" cy="51431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latinLnBrk="0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err="1">
                <a:latin typeface="+mn-lt"/>
              </a:rPr>
              <a:t>Với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mục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đích</a:t>
            </a:r>
            <a:r>
              <a:rPr lang="en-US" sz="2800" dirty="0">
                <a:latin typeface="+mn-lt"/>
              </a:rPr>
              <a:t> load </a:t>
            </a:r>
            <a:r>
              <a:rPr lang="en-US" sz="2800" dirty="0" err="1">
                <a:latin typeface="+mn-lt"/>
              </a:rPr>
              <a:t>nhanh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nên</a:t>
            </a:r>
            <a:r>
              <a:rPr lang="en-US" sz="2800" dirty="0">
                <a:latin typeface="+mn-lt"/>
              </a:rPr>
              <a:t> </a:t>
            </a:r>
            <a:r>
              <a:rPr lang="en-US" sz="3600" b="1" dirty="0">
                <a:solidFill>
                  <a:srgbClr val="00B0F0"/>
                </a:solidFill>
                <a:latin typeface="+mn-lt"/>
              </a:rPr>
              <a:t>Twitter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áp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dụng</a:t>
            </a:r>
            <a:r>
              <a:rPr lang="en-US" sz="2800" dirty="0">
                <a:latin typeface="+mn-lt"/>
              </a:rPr>
              <a:t> PWA </a:t>
            </a:r>
            <a:r>
              <a:rPr lang="en-US" sz="2800" dirty="0" err="1">
                <a:latin typeface="+mn-lt"/>
              </a:rPr>
              <a:t>cho</a:t>
            </a:r>
            <a:r>
              <a:rPr lang="en-US" sz="2800" dirty="0">
                <a:latin typeface="+mn-lt"/>
              </a:rPr>
              <a:t> ra Twitter Lite, </a:t>
            </a:r>
            <a:r>
              <a:rPr lang="en-US" sz="2800" dirty="0" err="1">
                <a:latin typeface="+mn-lt"/>
              </a:rPr>
              <a:t>có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thể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dễ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dàng</a:t>
            </a:r>
            <a:r>
              <a:rPr lang="en-US" sz="2800" dirty="0">
                <a:latin typeface="+mn-lt"/>
              </a:rPr>
              <a:t> add </a:t>
            </a:r>
            <a:r>
              <a:rPr lang="en-US" sz="2800" dirty="0" err="1">
                <a:latin typeface="+mn-lt"/>
              </a:rPr>
              <a:t>vào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homescreen</a:t>
            </a:r>
            <a:r>
              <a:rPr lang="en-US" sz="2800" dirty="0">
                <a:latin typeface="+mn-lt"/>
              </a:rPr>
              <a:t> , </a:t>
            </a:r>
            <a:r>
              <a:rPr lang="en-US" sz="2800" dirty="0" err="1">
                <a:latin typeface="+mn-lt"/>
              </a:rPr>
              <a:t>chức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năng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tương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tự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như</a:t>
            </a:r>
            <a:r>
              <a:rPr lang="en-US" sz="2800" dirty="0">
                <a:latin typeface="+mn-lt"/>
              </a:rPr>
              <a:t> twitter app </a:t>
            </a:r>
            <a:r>
              <a:rPr lang="en-US" sz="2800" dirty="0" err="1">
                <a:latin typeface="+mn-lt"/>
              </a:rPr>
              <a:t>với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trải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nghiệm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nhanh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hơn</a:t>
            </a:r>
            <a:r>
              <a:rPr lang="en-US" sz="2800" dirty="0">
                <a:latin typeface="+mn-lt"/>
              </a:rPr>
              <a:t>, </a:t>
            </a:r>
            <a:r>
              <a:rPr lang="en-US" sz="2800" dirty="0" err="1">
                <a:latin typeface="+mn-lt"/>
              </a:rPr>
              <a:t>chứng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kiến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thay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đổi</a:t>
            </a:r>
            <a:r>
              <a:rPr lang="en-US" sz="2800" dirty="0">
                <a:latin typeface="+mn-lt"/>
              </a:rPr>
              <a:t>:</a:t>
            </a:r>
          </a:p>
          <a:p>
            <a:pPr algn="l"/>
            <a:endParaRPr lang="en-US" sz="2800" dirty="0">
              <a:latin typeface="+mn-lt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65% </a:t>
            </a:r>
            <a:r>
              <a:rPr lang="en-US" sz="2800" dirty="0" err="1">
                <a:latin typeface="+mn-lt"/>
              </a:rPr>
              <a:t>tăng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số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trang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mỗi</a:t>
            </a:r>
            <a:r>
              <a:rPr lang="en-US" sz="2800" dirty="0">
                <a:latin typeface="+mn-lt"/>
              </a:rPr>
              <a:t> session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75% </a:t>
            </a:r>
            <a:r>
              <a:rPr lang="en-US" sz="2800" dirty="0" err="1">
                <a:latin typeface="+mn-lt"/>
              </a:rPr>
              <a:t>tăng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sốTweets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gửi</a:t>
            </a:r>
            <a:endParaRPr lang="en-US" sz="2800" dirty="0">
              <a:latin typeface="+mn-lt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20% </a:t>
            </a:r>
            <a:r>
              <a:rPr lang="en-US" sz="2800" dirty="0" err="1">
                <a:latin typeface="+mn-lt"/>
              </a:rPr>
              <a:t>giảm</a:t>
            </a:r>
            <a:r>
              <a:rPr lang="en-US" sz="2800" dirty="0">
                <a:latin typeface="+mn-lt"/>
              </a:rPr>
              <a:t> bounce rate</a:t>
            </a:r>
          </a:p>
          <a:p>
            <a:pPr algn="l"/>
            <a:endParaRPr lang="en-US" sz="2800" dirty="0">
              <a:latin typeface="+mn-lt"/>
            </a:endParaRPr>
          </a:p>
          <a:p>
            <a:pPr algn="l"/>
            <a:r>
              <a:rPr lang="en-US" sz="2800" dirty="0">
                <a:latin typeface="+mn-lt"/>
              </a:rPr>
              <a:t> </a:t>
            </a:r>
          </a:p>
          <a:p>
            <a:pPr algn="l"/>
            <a:endParaRPr lang="en-US" sz="2800" dirty="0">
              <a:latin typeface="+mn-lt"/>
            </a:endParaRPr>
          </a:p>
        </p:txBody>
      </p:sp>
      <p:pic>
        <p:nvPicPr>
          <p:cNvPr id="13" name="Picture 2" descr="Image result for twitter lite pw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7" t="7513" r="11780"/>
          <a:stretch/>
        </p:blipFill>
        <p:spPr bwMode="auto">
          <a:xfrm>
            <a:off x="6317736" y="2014913"/>
            <a:ext cx="2646752" cy="329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Image result for twitter lit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564" y="274390"/>
            <a:ext cx="1476672" cy="147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48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/>
          <p:cNvSpPr txBox="1">
            <a:spLocks/>
          </p:cNvSpPr>
          <p:nvPr/>
        </p:nvSpPr>
        <p:spPr>
          <a:xfrm>
            <a:off x="323528" y="270460"/>
            <a:ext cx="8532440" cy="717114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0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PWA </a:t>
            </a:r>
            <a:r>
              <a:rPr lang="en-US" altLang="ko-KR" sz="4000" b="1" dirty="0" err="1">
                <a:solidFill>
                  <a:schemeClr val="accent1"/>
                </a:solidFill>
                <a:latin typeface="+mj-lt"/>
                <a:cs typeface="Arial" pitchFamily="34" charset="0"/>
              </a:rPr>
              <a:t>Ưu</a:t>
            </a:r>
            <a:r>
              <a:rPr lang="en-US" altLang="ko-KR" sz="40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4000" b="1" dirty="0" err="1">
                <a:solidFill>
                  <a:schemeClr val="accent1"/>
                </a:solidFill>
                <a:latin typeface="+mj-lt"/>
                <a:cs typeface="Arial" pitchFamily="34" charset="0"/>
              </a:rPr>
              <a:t>điểm</a:t>
            </a:r>
            <a:endParaRPr lang="en-US" altLang="ko-KR" sz="40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27584" y="1191399"/>
            <a:ext cx="792088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US" sz="2800" dirty="0">
                <a:solidFill>
                  <a:srgbClr val="002060"/>
                </a:solidFill>
              </a:rPr>
              <a:t>Native Experience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rgbClr val="002060"/>
                </a:solidFill>
              </a:rPr>
              <a:t>Ease of access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rgbClr val="002060"/>
                </a:solidFill>
              </a:rPr>
              <a:t>Faster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rgbClr val="002060"/>
                </a:solidFill>
              </a:rPr>
              <a:t>Updated data access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rgbClr val="002060"/>
                </a:solidFill>
              </a:rPr>
              <a:t>Low development cost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2800" dirty="0">
                <a:solidFill>
                  <a:srgbClr val="002060"/>
                </a:solidFill>
              </a:rPr>
              <a:t>Lower memory consumption than native app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rgbClr val="002060"/>
                </a:solidFill>
              </a:rPr>
              <a:t>Works offline</a:t>
            </a:r>
          </a:p>
        </p:txBody>
      </p:sp>
    </p:spTree>
    <p:extLst>
      <p:ext uri="{BB962C8B-B14F-4D97-AF65-F5344CB8AC3E}">
        <p14:creationId xmlns:p14="http://schemas.microsoft.com/office/powerpoint/2010/main" val="269094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EF5788-5FC2-404F-BD63-4C8CE4F216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123478"/>
            <a:ext cx="8820472" cy="576064"/>
          </a:xfrm>
        </p:spPr>
        <p:txBody>
          <a:bodyPr/>
          <a:lstStyle/>
          <a:p>
            <a:pPr algn="ctr"/>
            <a:r>
              <a:rPr lang="en-US" sz="4000" b="1" dirty="0" err="1">
                <a:solidFill>
                  <a:srgbClr val="990000"/>
                </a:solidFill>
                <a:latin typeface="+mn-lt"/>
              </a:rPr>
              <a:t>Định</a:t>
            </a:r>
            <a:r>
              <a:rPr lang="en-US" sz="4000" b="1" dirty="0">
                <a:solidFill>
                  <a:srgbClr val="990000"/>
                </a:solidFill>
                <a:latin typeface="+mn-lt"/>
              </a:rPr>
              <a:t> </a:t>
            </a:r>
            <a:r>
              <a:rPr lang="en-US" sz="4000" b="1" dirty="0" err="1">
                <a:solidFill>
                  <a:srgbClr val="990000"/>
                </a:solidFill>
                <a:latin typeface="+mn-lt"/>
              </a:rPr>
              <a:t>nghĩa</a:t>
            </a:r>
            <a:endParaRPr lang="en-US" sz="4000" b="1" dirty="0">
              <a:solidFill>
                <a:srgbClr val="990000"/>
              </a:solidFill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D9BF3-9FC9-42BE-8F8E-DC8F2C0203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1764" y="1059582"/>
            <a:ext cx="8820472" cy="1403759"/>
          </a:xfrm>
        </p:spPr>
        <p:txBody>
          <a:bodyPr vert="horz" lIns="91440" tIns="45720" rIns="91440" bIns="45720" rtlCol="0" anchor="t">
            <a:noAutofit/>
          </a:bodyPr>
          <a:lstStyle/>
          <a:p>
            <a:pPr latinLnBrk="0">
              <a:lnSpc>
                <a:spcPct val="120000"/>
              </a:lnSpc>
              <a:spcBef>
                <a:spcPct val="0"/>
              </a:spcBef>
            </a:pP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Ứng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dụng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web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là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một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phần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mềm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ứng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dụng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nền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tảng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web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để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chạy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các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phần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mềm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theo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mong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muốn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và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nhu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cầu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của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người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sử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dụng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42A3B3-F490-4493-BA19-C3E5CB90F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643758"/>
            <a:ext cx="1905000" cy="1905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4A094F-C87F-4064-AD46-B45BBEC22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44" y="2570956"/>
            <a:ext cx="2089026" cy="20890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2AAC7A-9D37-4AAA-BB0A-239A18CCE2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643758"/>
            <a:ext cx="3168352" cy="190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2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/>
          <p:cNvSpPr txBox="1">
            <a:spLocks/>
          </p:cNvSpPr>
          <p:nvPr/>
        </p:nvSpPr>
        <p:spPr>
          <a:xfrm>
            <a:off x="611560" y="270460"/>
            <a:ext cx="8208912" cy="78912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0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PWA </a:t>
            </a:r>
            <a:r>
              <a:rPr lang="en-US" altLang="ko-KR" sz="4000" b="1" dirty="0" err="1">
                <a:solidFill>
                  <a:schemeClr val="accent1"/>
                </a:solidFill>
                <a:latin typeface="+mj-lt"/>
                <a:cs typeface="Arial" pitchFamily="34" charset="0"/>
              </a:rPr>
              <a:t>Khuyết</a:t>
            </a:r>
            <a:r>
              <a:rPr lang="en-US" altLang="ko-KR" sz="40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4000" b="1" dirty="0" err="1">
                <a:solidFill>
                  <a:schemeClr val="accent1"/>
                </a:solidFill>
                <a:latin typeface="+mj-lt"/>
                <a:cs typeface="Arial" pitchFamily="34" charset="0"/>
              </a:rPr>
              <a:t>điểm</a:t>
            </a:r>
            <a:endParaRPr lang="en-US" altLang="ko-KR" sz="40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5576" y="1419622"/>
            <a:ext cx="7848872" cy="36724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latinLnBrk="0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>
                <a:latin typeface="+mn-lt"/>
              </a:rPr>
              <a:t>Còn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là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công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nghệ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mới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nên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không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được</a:t>
            </a:r>
            <a:r>
              <a:rPr lang="en-US" sz="2800" dirty="0">
                <a:latin typeface="+mn-lt"/>
              </a:rPr>
              <a:t> supported </a:t>
            </a:r>
            <a:r>
              <a:rPr lang="en-US" sz="2800" dirty="0" err="1">
                <a:latin typeface="+mn-lt"/>
              </a:rPr>
              <a:t>trên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tất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cả</a:t>
            </a:r>
            <a:r>
              <a:rPr lang="en-US" sz="2800" dirty="0">
                <a:latin typeface="+mn-lt"/>
              </a:rPr>
              <a:t> browsers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>
                <a:latin typeface="+mn-lt"/>
              </a:rPr>
              <a:t>Hạn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chế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về</a:t>
            </a:r>
            <a:r>
              <a:rPr lang="en-US" sz="2800" dirty="0">
                <a:latin typeface="+mn-lt"/>
              </a:rPr>
              <a:t> hardware access so </a:t>
            </a:r>
            <a:r>
              <a:rPr lang="en-US" sz="2800" dirty="0" err="1">
                <a:latin typeface="+mn-lt"/>
              </a:rPr>
              <a:t>với</a:t>
            </a:r>
            <a:r>
              <a:rPr lang="en-US" sz="2800" dirty="0">
                <a:latin typeface="+mn-lt"/>
              </a:rPr>
              <a:t> native app (alarms, telephony features…).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06716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 rotWithShape="1">
          <a:blip r:embed="rId2"/>
          <a:srcRect l="19089" t="19061" r="18747" b="13436"/>
          <a:stretch/>
        </p:blipFill>
        <p:spPr bwMode="auto">
          <a:xfrm>
            <a:off x="611560" y="267494"/>
            <a:ext cx="7344816" cy="41044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6"/>
          <p:cNvSpPr/>
          <p:nvPr/>
        </p:nvSpPr>
        <p:spPr>
          <a:xfrm>
            <a:off x="2195736" y="4547904"/>
            <a:ext cx="60486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dirty="0" err="1">
                <a:solidFill>
                  <a:srgbClr val="002060"/>
                </a:solidFill>
              </a:rPr>
              <a:t>Những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err="1">
                <a:solidFill>
                  <a:srgbClr val="002060"/>
                </a:solidFill>
              </a:rPr>
              <a:t>công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err="1">
                <a:solidFill>
                  <a:srgbClr val="002060"/>
                </a:solidFill>
              </a:rPr>
              <a:t>ty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err="1">
                <a:solidFill>
                  <a:srgbClr val="002060"/>
                </a:solidFill>
              </a:rPr>
              <a:t>tập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err="1">
                <a:solidFill>
                  <a:srgbClr val="002060"/>
                </a:solidFill>
              </a:rPr>
              <a:t>đoàn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err="1">
                <a:solidFill>
                  <a:srgbClr val="002060"/>
                </a:solidFill>
              </a:rPr>
              <a:t>sử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err="1">
                <a:solidFill>
                  <a:srgbClr val="002060"/>
                </a:solidFill>
              </a:rPr>
              <a:t>dụng</a:t>
            </a:r>
            <a:r>
              <a:rPr lang="en-US" sz="2000" dirty="0">
                <a:solidFill>
                  <a:srgbClr val="002060"/>
                </a:solidFill>
              </a:rPr>
              <a:t> PWA </a:t>
            </a:r>
            <a:r>
              <a:rPr lang="en-US" sz="2000" dirty="0" err="1">
                <a:solidFill>
                  <a:srgbClr val="002060"/>
                </a:solidFill>
              </a:rPr>
              <a:t>càng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err="1">
                <a:solidFill>
                  <a:srgbClr val="002060"/>
                </a:solidFill>
              </a:rPr>
              <a:t>nhiều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673753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635896" y="2283718"/>
            <a:ext cx="2952328" cy="792088"/>
          </a:xfrm>
        </p:spPr>
        <p:txBody>
          <a:bodyPr vert="horz" lIns="91440" tIns="45720" rIns="91440" bIns="45720" rtlCol="0" anchor="t">
            <a:noAutofit/>
          </a:bodyPr>
          <a:lstStyle/>
          <a:p>
            <a:pPr latinLnBrk="0">
              <a:spcBef>
                <a:spcPct val="0"/>
              </a:spcBef>
            </a:pPr>
            <a:r>
              <a:rPr lang="en-US" sz="4000" b="1" dirty="0" err="1">
                <a:solidFill>
                  <a:srgbClr val="990000"/>
                </a:solidFill>
                <a:latin typeface="+mn-lt"/>
                <a:ea typeface="+mj-ea"/>
                <a:cs typeface="+mj-cs"/>
              </a:rPr>
              <a:t>Cài</a:t>
            </a:r>
            <a:r>
              <a:rPr lang="en-US" sz="4000" b="1" dirty="0">
                <a:solidFill>
                  <a:srgbClr val="990000"/>
                </a:solidFill>
                <a:latin typeface="+mn-lt"/>
                <a:ea typeface="+mj-ea"/>
                <a:cs typeface="+mj-cs"/>
              </a:rPr>
              <a:t> </a:t>
            </a:r>
            <a:r>
              <a:rPr lang="en-US" sz="4000" b="1" dirty="0" err="1">
                <a:solidFill>
                  <a:srgbClr val="990000"/>
                </a:solidFill>
                <a:latin typeface="+mn-lt"/>
                <a:ea typeface="+mj-ea"/>
                <a:cs typeface="+mj-cs"/>
              </a:rPr>
              <a:t>đặt</a:t>
            </a:r>
            <a:endParaRPr lang="en-US" sz="4000" b="1" dirty="0">
              <a:solidFill>
                <a:srgbClr val="990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4" name="Donut 39">
            <a:extLst>
              <a:ext uri="{FF2B5EF4-FFF2-40B4-BE49-F238E27FC236}">
                <a16:creationId xmlns:a16="http://schemas.microsoft.com/office/drawing/2014/main" id="{B8BD49EA-FE84-4300-9870-32523320BBA2}"/>
              </a:ext>
            </a:extLst>
          </p:cNvPr>
          <p:cNvSpPr/>
          <p:nvPr/>
        </p:nvSpPr>
        <p:spPr>
          <a:xfrm>
            <a:off x="2051720" y="2319730"/>
            <a:ext cx="720080" cy="68406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2830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770DF6-1076-462E-95FB-28EA99B6EE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sz="4000" b="1" dirty="0" err="1">
                <a:solidFill>
                  <a:srgbClr val="990000"/>
                </a:solidFill>
              </a:rPr>
              <a:t>Cài</a:t>
            </a:r>
            <a:r>
              <a:rPr lang="en-US" sz="4000" b="1" dirty="0">
                <a:solidFill>
                  <a:srgbClr val="990000"/>
                </a:solidFill>
              </a:rPr>
              <a:t> </a:t>
            </a:r>
            <a:r>
              <a:rPr lang="en-US" sz="4000" b="1" dirty="0" err="1">
                <a:solidFill>
                  <a:srgbClr val="990000"/>
                </a:solidFill>
              </a:rPr>
              <a:t>đặt</a:t>
            </a:r>
            <a:endParaRPr lang="en-US" sz="4000" b="1" dirty="0">
              <a:solidFill>
                <a:srgbClr val="990000"/>
              </a:solidFill>
            </a:endParaRPr>
          </a:p>
        </p:txBody>
      </p:sp>
      <p:pic>
        <p:nvPicPr>
          <p:cNvPr id="4" name="video-1572144748">
            <a:hlinkClick r:id="" action="ppaction://media"/>
            <a:extLst>
              <a:ext uri="{FF2B5EF4-FFF2-40B4-BE49-F238E27FC236}">
                <a16:creationId xmlns:a16="http://schemas.microsoft.com/office/drawing/2014/main" id="{1E0DAFC1-B649-43FF-934B-6A82FE91FA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28183" y="1059581"/>
            <a:ext cx="2268679" cy="4083917"/>
          </a:xfrm>
          <a:prstGeom prst="rect">
            <a:avLst/>
          </a:prstGeom>
        </p:spPr>
      </p:pic>
      <p:pic>
        <p:nvPicPr>
          <p:cNvPr id="5" name="video-1572144749">
            <a:hlinkClick r:id="" action="ppaction://media"/>
            <a:extLst>
              <a:ext uri="{FF2B5EF4-FFF2-40B4-BE49-F238E27FC236}">
                <a16:creationId xmlns:a16="http://schemas.microsoft.com/office/drawing/2014/main" id="{945F3EF8-D398-4E02-BEC2-270E3C520D5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43607" y="1059582"/>
            <a:ext cx="2268679" cy="408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54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A7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Thank you for listening!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63888" y="1851670"/>
            <a:ext cx="2952328" cy="1326624"/>
          </a:xfrm>
        </p:spPr>
        <p:txBody>
          <a:bodyPr vert="horz" lIns="91440" tIns="45720" rIns="91440" bIns="45720" rtlCol="0" anchor="t">
            <a:noAutofit/>
          </a:bodyPr>
          <a:lstStyle/>
          <a:p>
            <a:pPr latinLnBrk="0">
              <a:spcBef>
                <a:spcPct val="0"/>
              </a:spcBef>
            </a:pPr>
            <a:r>
              <a:rPr lang="en-US" sz="4000" b="1" dirty="0" err="1">
                <a:solidFill>
                  <a:srgbClr val="990000"/>
                </a:solidFill>
                <a:latin typeface="+mn-lt"/>
                <a:ea typeface="+mj-ea"/>
                <a:cs typeface="+mj-cs"/>
              </a:rPr>
              <a:t>Tổng</a:t>
            </a:r>
            <a:r>
              <a:rPr lang="en-US" sz="4000" b="1" dirty="0">
                <a:solidFill>
                  <a:srgbClr val="990000"/>
                </a:solidFill>
                <a:latin typeface="+mn-lt"/>
                <a:ea typeface="+mj-ea"/>
                <a:cs typeface="+mj-cs"/>
              </a:rPr>
              <a:t> </a:t>
            </a:r>
            <a:r>
              <a:rPr lang="en-US" sz="4000" b="1" dirty="0" err="1">
                <a:solidFill>
                  <a:srgbClr val="990000"/>
                </a:solidFill>
                <a:latin typeface="+mn-lt"/>
                <a:ea typeface="+mj-ea"/>
                <a:cs typeface="+mj-cs"/>
              </a:rPr>
              <a:t>quan</a:t>
            </a:r>
            <a:r>
              <a:rPr lang="en-US" sz="4000" b="1" dirty="0">
                <a:solidFill>
                  <a:srgbClr val="990000"/>
                </a:solidFill>
                <a:latin typeface="+mn-lt"/>
                <a:ea typeface="+mj-ea"/>
                <a:cs typeface="+mj-cs"/>
              </a:rPr>
              <a:t> </a:t>
            </a:r>
            <a:r>
              <a:rPr lang="en-US" sz="4000" b="1" dirty="0" err="1">
                <a:solidFill>
                  <a:srgbClr val="990000"/>
                </a:solidFill>
                <a:latin typeface="+mn-lt"/>
                <a:ea typeface="+mj-ea"/>
                <a:cs typeface="+mj-cs"/>
              </a:rPr>
              <a:t>hiện</a:t>
            </a:r>
            <a:r>
              <a:rPr lang="en-US" sz="4000" b="1" dirty="0">
                <a:solidFill>
                  <a:srgbClr val="990000"/>
                </a:solidFill>
                <a:latin typeface="+mn-lt"/>
                <a:ea typeface="+mj-ea"/>
                <a:cs typeface="+mj-cs"/>
              </a:rPr>
              <a:t> </a:t>
            </a:r>
            <a:r>
              <a:rPr lang="en-US" sz="4000" b="1" dirty="0" err="1">
                <a:solidFill>
                  <a:srgbClr val="990000"/>
                </a:solidFill>
                <a:latin typeface="+mn-lt"/>
                <a:ea typeface="+mj-ea"/>
                <a:cs typeface="+mj-cs"/>
              </a:rPr>
              <a:t>trạng</a:t>
            </a:r>
            <a:endParaRPr lang="en-US" sz="4000" b="1" dirty="0">
              <a:solidFill>
                <a:srgbClr val="990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473958D4-BB6A-490D-91CE-EB7DD08AF8EE}"/>
              </a:ext>
            </a:extLst>
          </p:cNvPr>
          <p:cNvSpPr/>
          <p:nvPr/>
        </p:nvSpPr>
        <p:spPr>
          <a:xfrm>
            <a:off x="2051720" y="2337065"/>
            <a:ext cx="648072" cy="594725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6848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EF5788-5FC2-404F-BD63-4C8CE4F216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sz="4000" b="1" dirty="0" err="1">
                <a:solidFill>
                  <a:srgbClr val="990000"/>
                </a:solidFill>
                <a:latin typeface="+mn-lt"/>
              </a:rPr>
              <a:t>Tổng</a:t>
            </a:r>
            <a:r>
              <a:rPr lang="en-US" sz="4000" b="1" dirty="0">
                <a:solidFill>
                  <a:srgbClr val="990000"/>
                </a:solidFill>
                <a:latin typeface="+mn-lt"/>
              </a:rPr>
              <a:t> </a:t>
            </a:r>
            <a:r>
              <a:rPr lang="en-US" sz="4000" b="1" dirty="0" err="1">
                <a:solidFill>
                  <a:srgbClr val="990000"/>
                </a:solidFill>
                <a:latin typeface="+mn-lt"/>
              </a:rPr>
              <a:t>quan</a:t>
            </a:r>
            <a:endParaRPr lang="en-US" sz="4000" b="1" dirty="0">
              <a:solidFill>
                <a:srgbClr val="990000"/>
              </a:solidFill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D9BF3-9FC9-42BE-8F8E-DC8F2C0203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512" y="1059582"/>
            <a:ext cx="8784976" cy="30243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857250" indent="-857250" latinLnBrk="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Internet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đang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phát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triển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với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một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tốc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độ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đáng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kinh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ngạc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.</a:t>
            </a:r>
          </a:p>
          <a:p>
            <a:pPr marL="857250" indent="-857250" latinLnBrk="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Nhu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cầu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thay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đổi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thúc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đẩy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nhu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cầu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về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các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tính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năng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mới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khiến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khách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hàng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dễ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dàng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tận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hưởng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.</a:t>
            </a:r>
          </a:p>
          <a:p>
            <a:pPr latinLnBrk="0">
              <a:spcBef>
                <a:spcPct val="0"/>
              </a:spcBef>
            </a:pP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=&gt;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Các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trang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web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đã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phát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triển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phức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tạp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để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đáp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ứng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những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thách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thức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+mj-ea"/>
                <a:cs typeface="+mj-cs"/>
              </a:rPr>
              <a:t>này</a:t>
            </a: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7732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BC1E0AE-D54B-43EE-9822-1230EE577F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512" y="123478"/>
            <a:ext cx="8820472" cy="576064"/>
          </a:xfrm>
        </p:spPr>
        <p:txBody>
          <a:bodyPr/>
          <a:lstStyle/>
          <a:p>
            <a:pPr algn="ctr"/>
            <a:r>
              <a:rPr lang="en-US" sz="4000" b="1" dirty="0" err="1">
                <a:solidFill>
                  <a:srgbClr val="990000"/>
                </a:solidFill>
                <a:latin typeface="+mn-lt"/>
              </a:rPr>
              <a:t>Tổng</a:t>
            </a:r>
            <a:r>
              <a:rPr lang="en-US" sz="4000" b="1" dirty="0">
                <a:solidFill>
                  <a:srgbClr val="990000"/>
                </a:solidFill>
                <a:latin typeface="+mn-lt"/>
              </a:rPr>
              <a:t> </a:t>
            </a:r>
            <a:r>
              <a:rPr lang="en-US" sz="4000" b="1" dirty="0" err="1">
                <a:solidFill>
                  <a:srgbClr val="990000"/>
                </a:solidFill>
                <a:latin typeface="+mn-lt"/>
              </a:rPr>
              <a:t>quan</a:t>
            </a:r>
            <a:endParaRPr lang="en-US" sz="4000" b="1" dirty="0">
              <a:solidFill>
                <a:srgbClr val="99000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53BDA0-47ED-4ABA-972D-9A33FF9A32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941814"/>
            <a:ext cx="3168352" cy="21122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EFA983-E34A-4558-A9EB-696F846B48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547" y="1174569"/>
            <a:ext cx="3480683" cy="19594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8545FA-D9A0-4B27-B24F-95D13B47E1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8" t="1332" r="42978"/>
          <a:stretch/>
        </p:blipFill>
        <p:spPr>
          <a:xfrm>
            <a:off x="5580112" y="1174569"/>
            <a:ext cx="2232248" cy="393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50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635896" y="1851670"/>
            <a:ext cx="4176464" cy="13266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990000"/>
                </a:solidFill>
                <a:latin typeface="+mn-lt"/>
                <a:ea typeface="+mj-ea"/>
                <a:cs typeface="+mj-cs"/>
              </a:rPr>
              <a:t>Web framework types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473958D4-BB6A-490D-91CE-EB7DD08AF8EE}"/>
              </a:ext>
            </a:extLst>
          </p:cNvPr>
          <p:cNvSpPr/>
          <p:nvPr/>
        </p:nvSpPr>
        <p:spPr>
          <a:xfrm>
            <a:off x="2051720" y="2337065"/>
            <a:ext cx="648072" cy="594725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675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40032" y="1126015"/>
            <a:ext cx="8820472" cy="576064"/>
          </a:xfrm>
        </p:spPr>
        <p:txBody>
          <a:bodyPr/>
          <a:lstStyle/>
          <a:p>
            <a:r>
              <a:rPr lang="en-US" altLang="ko-KR" b="1" dirty="0" err="1">
                <a:solidFill>
                  <a:schemeClr val="tx1"/>
                </a:solidFill>
              </a:rPr>
              <a:t>Có</a:t>
            </a:r>
            <a:r>
              <a:rPr lang="en-US" altLang="ko-KR" b="1" dirty="0">
                <a:solidFill>
                  <a:schemeClr val="tx1"/>
                </a:solidFill>
              </a:rPr>
              <a:t> 2 framework types: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5792" y="1912527"/>
            <a:ext cx="856895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b="1" dirty="0">
                <a:cs typeface="Arial" pitchFamily="34" charset="0"/>
              </a:rPr>
              <a:t>Single page application</a:t>
            </a:r>
          </a:p>
          <a:p>
            <a:endParaRPr lang="en-US" altLang="ko-KR" sz="3200" b="1" dirty="0">
              <a:cs typeface="Arial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b="1" dirty="0">
                <a:cs typeface="Arial" pitchFamily="34" charset="0"/>
              </a:rPr>
              <a:t>Multi-page application</a:t>
            </a:r>
            <a:endParaRPr lang="ko-KR" altLang="en-US" sz="3200" b="1" dirty="0">
              <a:cs typeface="Arial" pitchFamily="34" charset="0"/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ko-KR" altLang="en-US" sz="3200" b="1" dirty="0">
              <a:cs typeface="Arial" pitchFamily="34" charset="0"/>
            </a:endParaRP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CB024E40-3364-43AD-82D5-3FB686469F9C}"/>
              </a:ext>
            </a:extLst>
          </p:cNvPr>
          <p:cNvSpPr txBox="1">
            <a:spLocks/>
          </p:cNvSpPr>
          <p:nvPr/>
        </p:nvSpPr>
        <p:spPr>
          <a:xfrm>
            <a:off x="179512" y="196135"/>
            <a:ext cx="8784976" cy="71943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solidFill>
                  <a:srgbClr val="990000"/>
                </a:solidFill>
                <a:latin typeface="+mn-lt"/>
              </a:rPr>
              <a:t>Web framework types</a:t>
            </a:r>
          </a:p>
        </p:txBody>
      </p:sp>
    </p:spTree>
    <p:extLst>
      <p:ext uri="{BB962C8B-B14F-4D97-AF65-F5344CB8AC3E}">
        <p14:creationId xmlns:p14="http://schemas.microsoft.com/office/powerpoint/2010/main" val="1129294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2" grpId="0"/>
      <p:bldP spid="13" grpId="0"/>
    </p:bldLst>
  </p:timing>
</p:sld>
</file>

<file path=ppt/theme/theme1.xml><?xml version="1.0" encoding="utf-8"?>
<a:theme xmlns:a="http://schemas.openxmlformats.org/drawingml/2006/main" name="Cover and End Slide Master">
  <a:themeElements>
    <a:clrScheme name="ALLPPT-COLOR-A2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7A7BD"/>
      </a:accent1>
      <a:accent2>
        <a:srgbClr val="69B6CC"/>
      </a:accent2>
      <a:accent3>
        <a:srgbClr val="57A7BD"/>
      </a:accent3>
      <a:accent4>
        <a:srgbClr val="69B6CC"/>
      </a:accent4>
      <a:accent5>
        <a:srgbClr val="57A7BD"/>
      </a:accent5>
      <a:accent6>
        <a:srgbClr val="69B6CC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7A7BD"/>
      </a:accent1>
      <a:accent2>
        <a:srgbClr val="69B6CC"/>
      </a:accent2>
      <a:accent3>
        <a:srgbClr val="57A7BD"/>
      </a:accent3>
      <a:accent4>
        <a:srgbClr val="69B6CC"/>
      </a:accent4>
      <a:accent5>
        <a:srgbClr val="57A7BD"/>
      </a:accent5>
      <a:accent6>
        <a:srgbClr val="69B6CC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7A7BD"/>
      </a:accent1>
      <a:accent2>
        <a:srgbClr val="69B6CC"/>
      </a:accent2>
      <a:accent3>
        <a:srgbClr val="57A7BD"/>
      </a:accent3>
      <a:accent4>
        <a:srgbClr val="69B6CC"/>
      </a:accent4>
      <a:accent5>
        <a:srgbClr val="57A7BD"/>
      </a:accent5>
      <a:accent6>
        <a:srgbClr val="69B6CC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3295</TotalTime>
  <Words>1921</Words>
  <Application>Microsoft Office PowerPoint</Application>
  <PresentationFormat>On-screen Show (16:9)</PresentationFormat>
  <Paragraphs>192</Paragraphs>
  <Slides>44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맑은 고딕</vt:lpstr>
      <vt:lpstr>Arial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Nhung</cp:lastModifiedBy>
  <cp:revision>175</cp:revision>
  <dcterms:created xsi:type="dcterms:W3CDTF">2016-12-05T23:26:54Z</dcterms:created>
  <dcterms:modified xsi:type="dcterms:W3CDTF">2019-10-27T03:07:57Z</dcterms:modified>
</cp:coreProperties>
</file>